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0"/>
  </p:notesMasterIdLst>
  <p:sldIdLst>
    <p:sldId id="28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3" r:id="rId29"/>
  </p:sldIdLst>
  <p:sldSz cx="12192000" cy="6858000"/>
  <p:notesSz cx="6858000" cy="9144000"/>
  <p:embeddedFontLst>
    <p:embeddedFont>
      <p:font typeface="MS UI Gothic" panose="020B0600070205080204" pitchFamily="34" charset="-128"/>
      <p:regular r:id="rId31"/>
    </p:embeddedFont>
    <p:embeddedFont>
      <p:font typeface="Microsoft Yahei" panose="020B0503020204020204" pitchFamily="34" charset="-122"/>
      <p:regular r:id="rId32"/>
      <p:bold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Arimo" panose="02020500000000000000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02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2" roundtripDataSignature="AMtx7mh2Vc/IcFFsN0XlK4RTr4CMgt2K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D7D4"/>
    <a:srgbClr val="FDFC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0F28220-0E57-4945-AED9-6686E9D102AF}">
  <a:tblStyle styleId="{80F28220-0E57-4945-AED9-6686E9D102AF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108" y="222"/>
      </p:cViewPr>
      <p:guideLst>
        <p:guide orient="horz" pos="2102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customschemas.google.com/relationships/presentationmetadata" Target="meta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0" name="Google Shape;19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355ad36ec5_1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1" name="Google Shape;201;g1355ad36ec5_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355ad36ec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0" name="Google Shape;210;g1355ad36ec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355ad36ec5_1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1" name="Google Shape;221;g1355ad36ec5_1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355ad36ec5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8" name="Google Shape;228;g1355ad36ec5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355ad36ec5_1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9" name="Google Shape;239;g1355ad36ec5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35786eca5b_2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35786eca5b_2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35786eca5b_2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135786eca5b_2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35786eca5b_2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135786eca5b_2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355ad36ec5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1" name="Google Shape;281;g1355ad36ec5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355ad36ec5_1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1" name="Google Shape;291;g1355ad36ec5_1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355ad36ec5_1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2" name="Google Shape;302;g1355ad36ec5_1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355ad36ec5_1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3" name="Google Shape;313;g1355ad36ec5_1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5" name="Google Shape;32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4" name="Google Shape;33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4" name="Google Shape;34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5" name="Google Shape;35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2" name="Google Shape;1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355ad36e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0" name="Google Shape;130;g1355ad36e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355ad36ec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1" name="Google Shape;141;g1355ad36ec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355ad36ec5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8" name="Google Shape;158;g1355ad36ec5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355ad36ec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1" name="Google Shape;171;g1355ad36ec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35786eca5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" name="Google Shape;182;g135786eca5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7"/>
          <p:cNvSpPr txBox="1">
            <a:spLocks noGrp="1"/>
          </p:cNvSpPr>
          <p:nvPr>
            <p:ph type="ctrTitle"/>
          </p:nvPr>
        </p:nvSpPr>
        <p:spPr>
          <a:xfrm>
            <a:off x="1198800" y="914400"/>
            <a:ext cx="9799200" cy="25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7"/>
          <p:cNvSpPr txBox="1">
            <a:spLocks noGrp="1"/>
          </p:cNvSpPr>
          <p:nvPr>
            <p:ph type="subTitle" idx="1"/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rmAutofit/>
          </a:bodyPr>
          <a:lstStyle>
            <a:lvl1pPr lv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/>
            </a:lvl1pPr>
            <a:lvl2pPr lvl="1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595959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7"/>
          <p:cNvSpPr txBox="1">
            <a:spLocks noGrp="1"/>
          </p:cNvSpPr>
          <p:nvPr>
            <p:ph type="dt" idx="10"/>
          </p:nvPr>
        </p:nvSpPr>
        <p:spPr>
          <a:xfrm>
            <a:off x="6120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7"/>
          <p:cNvSpPr txBox="1">
            <a:spLocks noGrp="1"/>
          </p:cNvSpPr>
          <p:nvPr>
            <p:ph type="ftr" idx="11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7"/>
          <p:cNvSpPr txBox="1">
            <a:spLocks noGrp="1"/>
          </p:cNvSpPr>
          <p:nvPr>
            <p:ph type="sldNum" idx="12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">
  <p:cSld name="内容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8"/>
          <p:cNvSpPr txBox="1">
            <a:spLocks noGrp="1"/>
          </p:cNvSpPr>
          <p:nvPr>
            <p:ph type="dt" idx="10"/>
          </p:nvPr>
        </p:nvSpPr>
        <p:spPr>
          <a:xfrm>
            <a:off x="6120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8"/>
          <p:cNvSpPr txBox="1">
            <a:spLocks noGrp="1"/>
          </p:cNvSpPr>
          <p:nvPr>
            <p:ph type="ftr" idx="11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8"/>
          <p:cNvSpPr txBox="1">
            <a:spLocks noGrp="1"/>
          </p:cNvSpPr>
          <p:nvPr>
            <p:ph type="sldNum" idx="12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" name="Google Shape;71;p38"/>
          <p:cNvSpPr txBox="1">
            <a:spLocks noGrp="1"/>
          </p:cNvSpPr>
          <p:nvPr>
            <p:ph type="body" idx="1"/>
          </p:nvPr>
        </p:nvSpPr>
        <p:spPr>
          <a:xfrm>
            <a:off x="608400" y="774000"/>
            <a:ext cx="10972800" cy="54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rmAutofit/>
          </a:bodyPr>
          <a:lstStyle>
            <a:lvl1pPr marL="457200" lvl="0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末尾幻灯片">
  <p:cSld name="末尾幻灯片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9"/>
          <p:cNvSpPr txBox="1">
            <a:spLocks noGrp="1"/>
          </p:cNvSpPr>
          <p:nvPr>
            <p:ph type="dt" idx="10"/>
          </p:nvPr>
        </p:nvSpPr>
        <p:spPr>
          <a:xfrm>
            <a:off x="6120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9"/>
          <p:cNvSpPr txBox="1">
            <a:spLocks noGrp="1"/>
          </p:cNvSpPr>
          <p:nvPr>
            <p:ph type="ftr" idx="11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9"/>
          <p:cNvSpPr txBox="1">
            <a:spLocks noGrp="1"/>
          </p:cNvSpPr>
          <p:nvPr>
            <p:ph type="sldNum" idx="12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6" name="Google Shape;76;p39"/>
          <p:cNvSpPr txBox="1">
            <a:spLocks noGrp="1"/>
          </p:cNvSpPr>
          <p:nvPr>
            <p:ph type="title"/>
          </p:nvPr>
        </p:nvSpPr>
        <p:spPr>
          <a:xfrm>
            <a:off x="1198800" y="2484000"/>
            <a:ext cx="9799200" cy="10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9"/>
          <p:cNvSpPr txBox="1">
            <a:spLocks noGrp="1"/>
          </p:cNvSpPr>
          <p:nvPr>
            <p:ph type="body" idx="1"/>
          </p:nvPr>
        </p:nvSpPr>
        <p:spPr>
          <a:xfrm>
            <a:off x="1198800" y="3560400"/>
            <a:ext cx="97992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rmAutofit/>
          </a:bodyPr>
          <a:lstStyle>
            <a:lvl1pPr marL="45720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  <a:defRPr sz="2400"/>
            </a:lvl1pPr>
            <a:lvl2pPr marL="914400" lvl="1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8"/>
          <p:cNvSpPr txBox="1">
            <a:spLocks noGrp="1"/>
          </p:cNvSpPr>
          <p:nvPr>
            <p:ph type="dt" idx="10"/>
          </p:nvPr>
        </p:nvSpPr>
        <p:spPr>
          <a:xfrm>
            <a:off x="6120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8"/>
          <p:cNvSpPr txBox="1">
            <a:spLocks noGrp="1"/>
          </p:cNvSpPr>
          <p:nvPr>
            <p:ph type="ftr" idx="11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8"/>
          <p:cNvSpPr txBox="1">
            <a:spLocks noGrp="1"/>
          </p:cNvSpPr>
          <p:nvPr>
            <p:ph type="sldNum" idx="12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1"/>
          <p:cNvSpPr txBox="1"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1"/>
          <p:cNvSpPr txBox="1">
            <a:spLocks noGrp="1"/>
          </p:cNvSpPr>
          <p:nvPr>
            <p:ph type="body" idx="1"/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rmAutofit/>
          </a:bodyPr>
          <a:lstStyle>
            <a:lvl1pPr marL="457200" lvl="0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1"/>
          <p:cNvSpPr txBox="1">
            <a:spLocks noGrp="1"/>
          </p:cNvSpPr>
          <p:nvPr>
            <p:ph type="dt" idx="10"/>
          </p:nvPr>
        </p:nvSpPr>
        <p:spPr>
          <a:xfrm>
            <a:off x="6120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1"/>
          <p:cNvSpPr txBox="1">
            <a:spLocks noGrp="1"/>
          </p:cNvSpPr>
          <p:nvPr>
            <p:ph type="ftr" idx="11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1"/>
          <p:cNvSpPr txBox="1">
            <a:spLocks noGrp="1"/>
          </p:cNvSpPr>
          <p:nvPr>
            <p:ph type="sldNum" idx="12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2"/>
          <p:cNvSpPr txBox="1">
            <a:spLocks noGrp="1"/>
          </p:cNvSpPr>
          <p:nvPr>
            <p:ph type="title"/>
          </p:nvPr>
        </p:nvSpPr>
        <p:spPr>
          <a:xfrm>
            <a:off x="1990800" y="3848400"/>
            <a:ext cx="7768800" cy="7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Arial"/>
              <a:buNone/>
              <a:defRPr sz="4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2"/>
          <p:cNvSpPr txBox="1">
            <a:spLocks noGrp="1"/>
          </p:cNvSpPr>
          <p:nvPr>
            <p:ph type="body" idx="1"/>
          </p:nvPr>
        </p:nvSpPr>
        <p:spPr>
          <a:xfrm>
            <a:off x="1990800" y="4615200"/>
            <a:ext cx="7768800" cy="8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rm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2"/>
          <p:cNvSpPr txBox="1">
            <a:spLocks noGrp="1"/>
          </p:cNvSpPr>
          <p:nvPr>
            <p:ph type="dt" idx="10"/>
          </p:nvPr>
        </p:nvSpPr>
        <p:spPr>
          <a:xfrm>
            <a:off x="6120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2"/>
          <p:cNvSpPr txBox="1">
            <a:spLocks noGrp="1"/>
          </p:cNvSpPr>
          <p:nvPr>
            <p:ph type="ftr" idx="11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2"/>
          <p:cNvSpPr txBox="1">
            <a:spLocks noGrp="1"/>
          </p:cNvSpPr>
          <p:nvPr>
            <p:ph type="sldNum" idx="12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3"/>
          <p:cNvSpPr txBox="1"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3"/>
          <p:cNvSpPr txBox="1">
            <a:spLocks noGrp="1"/>
          </p:cNvSpPr>
          <p:nvPr>
            <p:ph type="body" idx="1"/>
          </p:nvPr>
        </p:nvSpPr>
        <p:spPr>
          <a:xfrm>
            <a:off x="608400" y="1501200"/>
            <a:ext cx="5176800" cy="47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rmAutofit/>
          </a:bodyPr>
          <a:lstStyle>
            <a:lvl1pPr marL="457200" lvl="0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3"/>
          <p:cNvSpPr txBox="1">
            <a:spLocks noGrp="1"/>
          </p:cNvSpPr>
          <p:nvPr>
            <p:ph type="body" idx="2"/>
          </p:nvPr>
        </p:nvSpPr>
        <p:spPr>
          <a:xfrm>
            <a:off x="6411600" y="1501200"/>
            <a:ext cx="5176800" cy="47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rmAutofit/>
          </a:bodyPr>
          <a:lstStyle>
            <a:lvl1pPr marL="457200" lvl="0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3"/>
          <p:cNvSpPr txBox="1">
            <a:spLocks noGrp="1"/>
          </p:cNvSpPr>
          <p:nvPr>
            <p:ph type="dt" idx="10"/>
          </p:nvPr>
        </p:nvSpPr>
        <p:spPr>
          <a:xfrm>
            <a:off x="6120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3"/>
          <p:cNvSpPr txBox="1">
            <a:spLocks noGrp="1"/>
          </p:cNvSpPr>
          <p:nvPr>
            <p:ph type="ftr" idx="11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3"/>
          <p:cNvSpPr txBox="1">
            <a:spLocks noGrp="1"/>
          </p:cNvSpPr>
          <p:nvPr>
            <p:ph type="sldNum" idx="12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4"/>
          <p:cNvSpPr txBox="1"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4"/>
          <p:cNvSpPr txBox="1">
            <a:spLocks noGrp="1"/>
          </p:cNvSpPr>
          <p:nvPr>
            <p:ph type="body" idx="1"/>
          </p:nvPr>
        </p:nvSpPr>
        <p:spPr>
          <a:xfrm>
            <a:off x="608400" y="1429200"/>
            <a:ext cx="5342400" cy="3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600" tIns="38100" rIns="76200" bIns="381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 b="1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595959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4"/>
          <p:cNvSpPr txBox="1">
            <a:spLocks noGrp="1"/>
          </p:cNvSpPr>
          <p:nvPr>
            <p:ph type="body" idx="2"/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600" tIns="0" rIns="82550" bIns="0" anchor="t" anchorCtr="0">
            <a:normAutofit/>
          </a:bodyPr>
          <a:lstStyle>
            <a:lvl1pPr marL="457200" lvl="0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4"/>
          <p:cNvSpPr txBox="1">
            <a:spLocks noGrp="1"/>
          </p:cNvSpPr>
          <p:nvPr>
            <p:ph type="body" idx="3"/>
          </p:nvPr>
        </p:nvSpPr>
        <p:spPr>
          <a:xfrm>
            <a:off x="6235750" y="1421729"/>
            <a:ext cx="5342400" cy="3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600" tIns="38100" rIns="76200" bIns="381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 sz="2000" b="1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595959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4"/>
          <p:cNvSpPr txBox="1">
            <a:spLocks noGrp="1"/>
          </p:cNvSpPr>
          <p:nvPr>
            <p:ph type="body" idx="4"/>
          </p:nvPr>
        </p:nvSpPr>
        <p:spPr>
          <a:xfrm>
            <a:off x="6235750" y="1854000"/>
            <a:ext cx="5342400" cy="43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600" tIns="0" rIns="82550" bIns="0" anchor="t" anchorCtr="0">
            <a:normAutofit/>
          </a:bodyPr>
          <a:lstStyle>
            <a:lvl1pPr marL="457200" lvl="0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4"/>
          <p:cNvSpPr txBox="1">
            <a:spLocks noGrp="1"/>
          </p:cNvSpPr>
          <p:nvPr>
            <p:ph type="dt" idx="10"/>
          </p:nvPr>
        </p:nvSpPr>
        <p:spPr>
          <a:xfrm>
            <a:off x="6120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4"/>
          <p:cNvSpPr txBox="1">
            <a:spLocks noGrp="1"/>
          </p:cNvSpPr>
          <p:nvPr>
            <p:ph type="ftr" idx="11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4"/>
          <p:cNvSpPr txBox="1">
            <a:spLocks noGrp="1"/>
          </p:cNvSpPr>
          <p:nvPr>
            <p:ph type="sldNum" idx="12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5"/>
          <p:cNvSpPr txBox="1"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5"/>
          <p:cNvSpPr txBox="1">
            <a:spLocks noGrp="1"/>
          </p:cNvSpPr>
          <p:nvPr>
            <p:ph type="dt" idx="10"/>
          </p:nvPr>
        </p:nvSpPr>
        <p:spPr>
          <a:xfrm>
            <a:off x="6120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5"/>
          <p:cNvSpPr txBox="1">
            <a:spLocks noGrp="1"/>
          </p:cNvSpPr>
          <p:nvPr>
            <p:ph type="ftr" idx="11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5"/>
          <p:cNvSpPr txBox="1">
            <a:spLocks noGrp="1"/>
          </p:cNvSpPr>
          <p:nvPr>
            <p:ph type="sldNum" idx="12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>
  <p:cSld name="图片与标题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6"/>
          <p:cNvSpPr>
            <a:spLocks noGrp="1"/>
          </p:cNvSpPr>
          <p:nvPr>
            <p:ph type="pic" idx="2"/>
          </p:nvPr>
        </p:nvSpPr>
        <p:spPr>
          <a:xfrm>
            <a:off x="608330" y="1555115"/>
            <a:ext cx="5233035" cy="4608195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36"/>
          <p:cNvSpPr txBox="1">
            <a:spLocks noGrp="1"/>
          </p:cNvSpPr>
          <p:nvPr>
            <p:ph type="body" idx="1"/>
          </p:nvPr>
        </p:nvSpPr>
        <p:spPr>
          <a:xfrm>
            <a:off x="6350400" y="1555200"/>
            <a:ext cx="522720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rm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595959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36"/>
          <p:cNvSpPr txBox="1">
            <a:spLocks noGrp="1"/>
          </p:cNvSpPr>
          <p:nvPr>
            <p:ph type="dt" idx="10"/>
          </p:nvPr>
        </p:nvSpPr>
        <p:spPr>
          <a:xfrm>
            <a:off x="6120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6"/>
          <p:cNvSpPr txBox="1">
            <a:spLocks noGrp="1"/>
          </p:cNvSpPr>
          <p:nvPr>
            <p:ph type="ftr" idx="11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6"/>
          <p:cNvSpPr txBox="1">
            <a:spLocks noGrp="1"/>
          </p:cNvSpPr>
          <p:nvPr>
            <p:ph type="sldNum" idx="12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" name="Google Shape;60;p36"/>
          <p:cNvSpPr txBox="1"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150" tIns="46975" rIns="90150" bIns="4697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7"/>
          <p:cNvSpPr txBox="1">
            <a:spLocks noGrp="1"/>
          </p:cNvSpPr>
          <p:nvPr>
            <p:ph type="title"/>
          </p:nvPr>
        </p:nvSpPr>
        <p:spPr>
          <a:xfrm rot="5400000">
            <a:off x="8242200" y="2907000"/>
            <a:ext cx="5029200" cy="10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None/>
              <a:defRPr sz="2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7"/>
          <p:cNvSpPr txBox="1">
            <a:spLocks noGrp="1"/>
          </p:cNvSpPr>
          <p:nvPr>
            <p:ph type="body" idx="1"/>
          </p:nvPr>
        </p:nvSpPr>
        <p:spPr>
          <a:xfrm rot="5400000">
            <a:off x="2984400" y="-1155600"/>
            <a:ext cx="5029200" cy="9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800" tIns="46800" rIns="46800" bIns="46800" anchor="t" anchorCtr="0">
            <a:normAutofit/>
          </a:bodyPr>
          <a:lstStyle>
            <a:lvl1pPr marL="457200" lvl="0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/>
            </a:lvl1pPr>
            <a:lvl2pPr marL="914400" lvl="1" indent="-330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600"/>
              <a:buChar char="●"/>
              <a:defRPr/>
            </a:lvl2pPr>
            <a:lvl3pPr marL="1371600" lvl="2" indent="-330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600"/>
              <a:buChar char="●"/>
              <a:defRPr/>
            </a:lvl3pPr>
            <a:lvl4pPr marL="1828800" lvl="3" indent="-3175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595959"/>
              </a:buClr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37"/>
          <p:cNvSpPr txBox="1">
            <a:spLocks noGrp="1"/>
          </p:cNvSpPr>
          <p:nvPr>
            <p:ph type="dt" idx="10"/>
          </p:nvPr>
        </p:nvSpPr>
        <p:spPr>
          <a:xfrm>
            <a:off x="6120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7"/>
          <p:cNvSpPr txBox="1">
            <a:spLocks noGrp="1"/>
          </p:cNvSpPr>
          <p:nvPr>
            <p:ph type="ftr" idx="11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7"/>
          <p:cNvSpPr txBox="1">
            <a:spLocks noGrp="1"/>
          </p:cNvSpPr>
          <p:nvPr>
            <p:ph type="sldNum" idx="12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150" tIns="46975" rIns="90150" bIns="46975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normAutofit/>
          </a:bodyPr>
          <a:lstStyle>
            <a:lvl1pPr marL="4572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Char char="●"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600"/>
              <a:buFont typeface="Arial"/>
              <a:buChar char="●"/>
              <a:defRPr sz="16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Noto Sans Symbols"/>
              <a:buChar char="•"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6"/>
          <p:cNvSpPr txBox="1">
            <a:spLocks noGrp="1"/>
          </p:cNvSpPr>
          <p:nvPr>
            <p:ph type="dt" idx="10"/>
          </p:nvPr>
        </p:nvSpPr>
        <p:spPr>
          <a:xfrm>
            <a:off x="6120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26"/>
          <p:cNvSpPr txBox="1">
            <a:spLocks noGrp="1"/>
          </p:cNvSpPr>
          <p:nvPr>
            <p:ph type="ftr" idx="11"/>
          </p:nvPr>
        </p:nvSpPr>
        <p:spPr>
          <a:xfrm>
            <a:off x="4116000" y="6314400"/>
            <a:ext cx="396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26"/>
          <p:cNvSpPr txBox="1">
            <a:spLocks noGrp="1"/>
          </p:cNvSpPr>
          <p:nvPr>
            <p:ph type="sldNum" idx="12"/>
          </p:nvPr>
        </p:nvSpPr>
        <p:spPr>
          <a:xfrm>
            <a:off x="8877600" y="6314400"/>
            <a:ext cx="2700000" cy="3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NULL"/><Relationship Id="rId18" Type="http://schemas.openxmlformats.org/officeDocument/2006/relationships/image" Target="../media/image9.png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../media/image6.png"/><Relationship Id="rId17" Type="http://schemas.openxmlformats.org/officeDocument/2006/relationships/image" Target="NULL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image" Target="../media/image5.png"/><Relationship Id="rId19" Type="http://schemas.openxmlformats.org/officeDocument/2006/relationships/image" Target="NULL"/><Relationship Id="rId4" Type="http://schemas.openxmlformats.org/officeDocument/2006/relationships/image" Target="../media/image2.png"/><Relationship Id="rId9" Type="http://schemas.openxmlformats.org/officeDocument/2006/relationships/image" Target="NULL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CiMTc97hkUw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outube.com/watch?v=CiMTc97hkUw" TargetMode="External"/><Relationship Id="rId3" Type="http://schemas.openxmlformats.org/officeDocument/2006/relationships/image" Target="../media/image19.pn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SYjDnTDmEVM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3.png"/><Relationship Id="rId9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3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7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../media/image33.png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22222" y="0"/>
            <a:ext cx="12314223" cy="692314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71240">
            <a:off x="9847773" y="3207500"/>
            <a:ext cx="3316857" cy="450437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901224" y="1129071"/>
            <a:ext cx="8643552" cy="485386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74224" y="1002071"/>
            <a:ext cx="8643552" cy="485386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304817">
            <a:off x="5177339" y="708099"/>
            <a:ext cx="1837323" cy="5879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9954227">
            <a:off x="1088582" y="260409"/>
            <a:ext cx="2440113" cy="244011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0544776" y="708100"/>
            <a:ext cx="1184912" cy="99748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738507">
            <a:off x="-614879" y="5184991"/>
            <a:ext cx="1817277" cy="61126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857470">
            <a:off x="-659147" y="4428165"/>
            <a:ext cx="1844608" cy="570152"/>
          </a:xfrm>
          <a:prstGeom prst="rect">
            <a:avLst/>
          </a:prstGeom>
        </p:spPr>
      </p:pic>
      <p:sp>
        <p:nvSpPr>
          <p:cNvPr id="15" name="TextBox 9"/>
          <p:cNvSpPr txBox="1"/>
          <p:nvPr/>
        </p:nvSpPr>
        <p:spPr>
          <a:xfrm>
            <a:off x="4128119" y="1627923"/>
            <a:ext cx="4431876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7"/>
              </a:lnSpc>
            </a:pPr>
            <a:r>
              <a:rPr lang="zh-TW" altLang="en-US" sz="9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１１１年度教育部高等教育深耕 </a:t>
            </a:r>
            <a:r>
              <a:rPr lang="zh-TW" altLang="en-US" sz="933" b="1" dirty="0">
                <a:solidFill>
                  <a:srgbClr val="FDFCF7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ＵＳＲ　ＨＵＢ</a:t>
            </a:r>
            <a:endParaRPr lang="en-US" altLang="zh-TW" sz="933" b="1" dirty="0">
              <a:solidFill>
                <a:srgbClr val="FDFCF7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ctr">
              <a:lnSpc>
                <a:spcPts val="1667"/>
              </a:lnSpc>
            </a:pPr>
            <a:r>
              <a:rPr lang="zh-TW" altLang="en-US" sz="9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大學社會責任實踐基地種子培育計畫</a:t>
            </a:r>
            <a:endParaRPr lang="en-US" sz="933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3394808" y="2252332"/>
            <a:ext cx="5656384" cy="2367427"/>
            <a:chOff x="5092212" y="3378497"/>
            <a:chExt cx="8484576" cy="3551140"/>
          </a:xfrm>
        </p:grpSpPr>
        <p:grpSp>
          <p:nvGrpSpPr>
            <p:cNvPr id="6" name="Group 6"/>
            <p:cNvGrpSpPr/>
            <p:nvPr/>
          </p:nvGrpSpPr>
          <p:grpSpPr>
            <a:xfrm>
              <a:off x="5092212" y="3378497"/>
              <a:ext cx="8484576" cy="3551140"/>
              <a:chOff x="0" y="762993"/>
              <a:chExt cx="13905951" cy="4734848"/>
            </a:xfrm>
          </p:grpSpPr>
          <p:sp>
            <p:nvSpPr>
              <p:cNvPr id="7" name="TextBox 7"/>
              <p:cNvSpPr txBox="1"/>
              <p:nvPr/>
            </p:nvSpPr>
            <p:spPr>
              <a:xfrm>
                <a:off x="0" y="1447818"/>
                <a:ext cx="13905951" cy="212878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8300"/>
                  </a:lnSpc>
                </a:pPr>
                <a:endParaRPr lang="en-US" sz="10000" dirty="0">
                  <a:solidFill>
                    <a:srgbClr val="333034"/>
                  </a:solidFill>
                  <a:latin typeface="KG Primary Penmanship"/>
                </a:endParaRPr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2365570" y="2112303"/>
                <a:ext cx="9174807" cy="338553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dist">
                  <a:lnSpc>
                    <a:spcPts val="3267"/>
                  </a:lnSpc>
                </a:pPr>
                <a:r>
                  <a:rPr lang="zh-TW" altLang="en-US" sz="2667" b="1" dirty="0">
                    <a:solidFill>
                      <a:srgbClr val="6471C0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系列共備研習教學簡案</a:t>
                </a:r>
                <a:endParaRPr lang="en-US" altLang="zh-TW" sz="2667" b="1" dirty="0">
                  <a:solidFill>
                    <a:srgbClr val="6471C0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3267"/>
                  </a:lnSpc>
                </a:pPr>
                <a:r>
                  <a:rPr lang="zh-TW" altLang="en-US" sz="2667" b="1" dirty="0" smtClean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低年級</a:t>
                </a:r>
                <a:r>
                  <a:rPr lang="zh-TW" altLang="en-US" sz="2667" b="1" dirty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美勞</a:t>
                </a:r>
                <a:endParaRPr lang="en-US" altLang="zh-TW" sz="2667" b="1" dirty="0">
                  <a:solidFill>
                    <a:srgbClr val="ED9C7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3267"/>
                  </a:lnSpc>
                </a:pPr>
                <a:r>
                  <a:rPr lang="zh-TW" altLang="en-US" sz="2667" b="1" dirty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我是小</a:t>
                </a:r>
                <a:r>
                  <a:rPr lang="zh-TW" altLang="en-US" sz="2667" b="1" dirty="0" smtClean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農夫</a:t>
                </a:r>
                <a:endParaRPr lang="en-US" altLang="zh-TW" sz="2667" b="1" dirty="0">
                  <a:solidFill>
                    <a:srgbClr val="ED9C7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  <a:p>
                <a:pPr algn="dist">
                  <a:lnSpc>
                    <a:spcPts val="3267"/>
                  </a:lnSpc>
                </a:pPr>
                <a:r>
                  <a:rPr lang="en-US" altLang="zh-TW" sz="2667" b="1" dirty="0" smtClean="0">
                    <a:solidFill>
                      <a:srgbClr val="ED9C7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Plants and Farming</a:t>
                </a:r>
                <a:endParaRPr lang="en-US" altLang="zh-TW" sz="2667" b="1" dirty="0">
                  <a:solidFill>
                    <a:srgbClr val="ED9C7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196575" y="762993"/>
                <a:ext cx="13709376" cy="48731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dist">
                  <a:lnSpc>
                    <a:spcPts val="1867"/>
                  </a:lnSpc>
                </a:pPr>
                <a:r>
                  <a:rPr lang="zh-TW" altLang="en-US" sz="1333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國立臺中教育大學英語學系 </a:t>
                </a:r>
                <a:r>
                  <a:rPr lang="en-US" altLang="zh-TW" sz="1333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|</a:t>
                </a:r>
                <a:r>
                  <a:rPr lang="zh-TW" altLang="en-US" sz="1333" b="1" dirty="0">
                    <a:solidFill>
                      <a:srgbClr val="333034"/>
                    </a:solidFill>
                    <a:latin typeface="MS UI Gothic" panose="020B0600070205080204" pitchFamily="34" charset="-128"/>
                    <a:ea typeface="MS UI Gothic" panose="020B0600070205080204" pitchFamily="34" charset="-128"/>
                  </a:rPr>
                  <a:t> 國小雙語教學教師社群基地計畫</a:t>
                </a:r>
                <a:endParaRPr lang="en-US" sz="1333" b="1" dirty="0">
                  <a:solidFill>
                    <a:srgbClr val="333034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endParaRPr>
              </a:p>
            </p:txBody>
          </p:sp>
        </p:grpSp>
        <p:sp>
          <p:nvSpPr>
            <p:cNvPr id="16" name="TextBox 9"/>
            <p:cNvSpPr txBox="1"/>
            <p:nvPr/>
          </p:nvSpPr>
          <p:spPr>
            <a:xfrm>
              <a:off x="7145420" y="3792969"/>
              <a:ext cx="4132181" cy="3270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dist">
                <a:lnSpc>
                  <a:spcPts val="1667"/>
                </a:lnSpc>
              </a:pPr>
              <a:r>
                <a:rPr lang="zh-TW" altLang="en-US" sz="1333" b="1" dirty="0">
                  <a:latin typeface="MS UI Gothic" panose="020B0600070205080204" pitchFamily="34" charset="-128"/>
                  <a:ea typeface="MS UI Gothic" panose="020B0600070205080204" pitchFamily="34" charset="-128"/>
                </a:rPr>
                <a:t>方案計畫主持人　洪月女副教授</a:t>
              </a:r>
              <a:endParaRPr lang="en-US" altLang="zh-TW" sz="1333" b="1" dirty="0">
                <a:latin typeface="MS UI Gothic" panose="020B0600070205080204" pitchFamily="34" charset="-128"/>
                <a:ea typeface="MS UI Gothic" panose="020B0600070205080204" pitchFamily="34" charset="-128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6832794" y="1587365"/>
            <a:ext cx="1089585" cy="297517"/>
            <a:chOff x="7952053" y="10554383"/>
            <a:chExt cx="1634377" cy="446276"/>
          </a:xfrm>
        </p:grpSpPr>
        <p:sp>
          <p:nvSpPr>
            <p:cNvPr id="18" name="矩形 17"/>
            <p:cNvSpPr/>
            <p:nvPr/>
          </p:nvSpPr>
          <p:spPr>
            <a:xfrm>
              <a:off x="8002925" y="10575540"/>
              <a:ext cx="1331574" cy="360000"/>
            </a:xfrm>
            <a:prstGeom prst="rect">
              <a:avLst/>
            </a:prstGeom>
            <a:solidFill>
              <a:srgbClr val="ED9C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933"/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7952053" y="10554383"/>
              <a:ext cx="1634377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zh-TW" altLang="en-US" sz="1233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ＵＳＲ</a:t>
              </a:r>
              <a:r>
                <a:rPr lang="zh-TW" altLang="en-US" sz="700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　</a:t>
              </a:r>
              <a:r>
                <a:rPr lang="zh-TW" altLang="en-US" sz="1233" b="1" dirty="0">
                  <a:solidFill>
                    <a:srgbClr val="FDFCF7"/>
                  </a:solidFill>
                  <a:latin typeface="MS UI Gothic" panose="020B0600070205080204" pitchFamily="34" charset="-128"/>
                  <a:ea typeface="MS UI Gothic" panose="020B0600070205080204" pitchFamily="34" charset="-128"/>
                </a:rPr>
                <a:t>ＨＵＢ</a:t>
              </a:r>
            </a:p>
          </p:txBody>
        </p:sp>
      </p:grpSp>
      <p:sp>
        <p:nvSpPr>
          <p:cNvPr id="24" name="TextBox 9"/>
          <p:cNvSpPr txBox="1"/>
          <p:nvPr/>
        </p:nvSpPr>
        <p:spPr>
          <a:xfrm>
            <a:off x="4357028" y="4783154"/>
            <a:ext cx="3743717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667"/>
              </a:lnSpc>
            </a:pPr>
            <a:r>
              <a:rPr lang="zh-TW" altLang="en-US" sz="1333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新北市三峽區龍埔國小 楊明鑫</a:t>
            </a:r>
            <a:endParaRPr lang="en-US" altLang="zh-TW" sz="1333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667"/>
              </a:lnSpc>
            </a:pPr>
            <a:r>
              <a:rPr lang="zh-TW" altLang="en-US" sz="1333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臺北市士林區文昌國小 黃翊忠</a:t>
            </a:r>
            <a:endParaRPr lang="en-US" altLang="zh-TW" sz="1333" b="1" dirty="0" smtClean="0"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1667"/>
              </a:lnSpc>
            </a:pPr>
            <a:r>
              <a:rPr lang="zh-TW" altLang="en-US" sz="1333" b="1" dirty="0" smtClean="0">
                <a:latin typeface="MS UI Gothic" panose="020B0600070205080204" pitchFamily="34" charset="-128"/>
                <a:ea typeface="MS UI Gothic" panose="020B0600070205080204" pitchFamily="34" charset="-128"/>
              </a:rPr>
              <a:t>桃園市桃園區建德國小 黃婷鈺</a:t>
            </a:r>
            <a:endParaRPr lang="en-US" altLang="zh-TW" sz="1333" b="1" dirty="0"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490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g135786eca5b_0_0" descr="_编组_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95950" y="3819525"/>
            <a:ext cx="6048375" cy="356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g135786eca5b_0_0" descr="_编组_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743200"/>
            <a:ext cx="8956038" cy="4114801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g135786eca5b_0_0"/>
          <p:cNvSpPr txBox="1"/>
          <p:nvPr/>
        </p:nvSpPr>
        <p:spPr>
          <a:xfrm>
            <a:off x="360430" y="201225"/>
            <a:ext cx="4790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Topics of This Unit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g135786eca5b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79650" y="962200"/>
            <a:ext cx="8829525" cy="5637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5" descr="_编组_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080002" flipH="1">
            <a:off x="7025510" y="1624636"/>
            <a:ext cx="4201161" cy="273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" descr="_编组_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80605" y="1550035"/>
            <a:ext cx="6513195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5"/>
          <p:cNvSpPr/>
          <p:nvPr/>
        </p:nvSpPr>
        <p:spPr>
          <a:xfrm rot="10800000">
            <a:off x="5334591" y="3143852"/>
            <a:ext cx="209550" cy="256540"/>
          </a:xfrm>
          <a:custGeom>
            <a:avLst/>
            <a:gdLst/>
            <a:ahLst/>
            <a:cxnLst/>
            <a:rect l="l" t="t" r="r" b="b"/>
            <a:pathLst>
              <a:path w="340237" h="415819" extrusionOk="0">
                <a:moveTo>
                  <a:pt x="174788" y="0"/>
                </a:moveTo>
                <a:lnTo>
                  <a:pt x="340237" y="0"/>
                </a:lnTo>
                <a:lnTo>
                  <a:pt x="241322" y="415819"/>
                </a:lnTo>
                <a:lnTo>
                  <a:pt x="0" y="41581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95" name="Google Shape;195;p5"/>
          <p:cNvSpPr/>
          <p:nvPr/>
        </p:nvSpPr>
        <p:spPr>
          <a:xfrm rot="10800000">
            <a:off x="5100276" y="3143852"/>
            <a:ext cx="209550" cy="256540"/>
          </a:xfrm>
          <a:custGeom>
            <a:avLst/>
            <a:gdLst/>
            <a:ahLst/>
            <a:cxnLst/>
            <a:rect l="l" t="t" r="r" b="b"/>
            <a:pathLst>
              <a:path w="340237" h="415819" extrusionOk="0">
                <a:moveTo>
                  <a:pt x="174788" y="0"/>
                </a:moveTo>
                <a:lnTo>
                  <a:pt x="340237" y="0"/>
                </a:lnTo>
                <a:lnTo>
                  <a:pt x="241322" y="415819"/>
                </a:lnTo>
                <a:lnTo>
                  <a:pt x="0" y="41581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cxnSp>
        <p:nvCxnSpPr>
          <p:cNvPr id="196" name="Google Shape;196;p5"/>
          <p:cNvCxnSpPr/>
          <p:nvPr/>
        </p:nvCxnSpPr>
        <p:spPr>
          <a:xfrm>
            <a:off x="558756" y="3272122"/>
            <a:ext cx="421005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97" name="Google Shape;197;p5"/>
          <p:cNvSpPr txBox="1"/>
          <p:nvPr/>
        </p:nvSpPr>
        <p:spPr>
          <a:xfrm>
            <a:off x="572091" y="1550015"/>
            <a:ext cx="4972050" cy="1493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6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Task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5"/>
          <p:cNvSpPr txBox="1"/>
          <p:nvPr/>
        </p:nvSpPr>
        <p:spPr>
          <a:xfrm>
            <a:off x="645925" y="3500725"/>
            <a:ext cx="55785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lt1"/>
                </a:solidFill>
              </a:rPr>
              <a:t>．</a:t>
            </a:r>
            <a:r>
              <a:rPr lang="en-US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Refer to the objectives</a:t>
            </a: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lt1"/>
                </a:solidFill>
              </a:rPr>
              <a:t>．</a:t>
            </a:r>
            <a:r>
              <a:rPr lang="en-US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Set up final tasks of the topic：</a:t>
            </a: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lt1"/>
                </a:solidFill>
              </a:rPr>
              <a:t>  ．</a:t>
            </a:r>
            <a:r>
              <a:rPr lang="en-US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Performance Task.</a:t>
            </a: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lt1"/>
                </a:solidFill>
              </a:rPr>
              <a:t>  ．</a:t>
            </a:r>
            <a:r>
              <a:rPr lang="en-US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Describe the task.</a:t>
            </a: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g1355ad36ec5_1_20" descr="_编组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620000">
            <a:off x="5658040" y="-605685"/>
            <a:ext cx="8340088" cy="6858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1355ad36ec5_1_20" descr="_编组_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10170794" y="5822315"/>
            <a:ext cx="2021206" cy="1359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g1355ad36ec5_1_20" descr="_编组_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-1" y="-648970"/>
            <a:ext cx="2218691" cy="2454913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1355ad36ec5_1_20"/>
          <p:cNvSpPr txBox="1"/>
          <p:nvPr/>
        </p:nvSpPr>
        <p:spPr>
          <a:xfrm>
            <a:off x="1748550" y="44825"/>
            <a:ext cx="10158300" cy="15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US" sz="3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Task:___</a:t>
            </a:r>
            <a:r>
              <a:rPr lang="en-US" sz="3300">
                <a:solidFill>
                  <a:schemeClr val="lt1"/>
                </a:solidFill>
              </a:rPr>
              <a:t>帶著小豆芽出去玩</a:t>
            </a:r>
            <a:r>
              <a:rPr lang="en-US" sz="3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_________________</a:t>
            </a:r>
            <a:endParaRPr sz="3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1355ad36ec5_1_20"/>
          <p:cNvSpPr txBox="1"/>
          <p:nvPr/>
        </p:nvSpPr>
        <p:spPr>
          <a:xfrm>
            <a:off x="1322950" y="1505952"/>
            <a:ext cx="9723300" cy="42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3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Description:</a:t>
            </a:r>
            <a:endParaRPr sz="3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381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AutoNum type="arabicPeriod"/>
            </a:pPr>
            <a:r>
              <a:rPr lang="en-US" sz="3300">
                <a:solidFill>
                  <a:schemeClr val="lt1"/>
                </a:solidFill>
              </a:rPr>
              <a:t>觀察畫：畫出小豆芽的特徵。</a:t>
            </a:r>
            <a:endParaRPr sz="3300">
              <a:solidFill>
                <a:schemeClr val="lt1"/>
              </a:solidFill>
            </a:endParaRPr>
          </a:p>
          <a:p>
            <a:pPr marL="457200" marR="0" lvl="0" indent="-438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AutoNum type="arabicPeriod"/>
            </a:pPr>
            <a:r>
              <a:rPr lang="en-US" sz="3300">
                <a:solidFill>
                  <a:schemeClr val="lt1"/>
                </a:solidFill>
              </a:rPr>
              <a:t>想像畫：想像小豆芽成為你的好朋友，會長什麼樣子。</a:t>
            </a:r>
            <a:endParaRPr sz="3300">
              <a:solidFill>
                <a:schemeClr val="lt1"/>
              </a:solidFill>
            </a:endParaRPr>
          </a:p>
          <a:p>
            <a:pPr marL="457200" marR="0" lvl="0" indent="-438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AutoNum type="arabicPeriod"/>
            </a:pPr>
            <a:r>
              <a:rPr lang="en-US" sz="3300">
                <a:solidFill>
                  <a:schemeClr val="lt1"/>
                </a:solidFill>
              </a:rPr>
              <a:t>帶著小豆芽去校園玩，會發生什麼事，感覺如何。</a:t>
            </a:r>
            <a:endParaRPr sz="3300">
              <a:solidFill>
                <a:schemeClr val="lt1"/>
              </a:solidFill>
            </a:endParaRPr>
          </a:p>
          <a:p>
            <a:pPr marL="457200" marR="0" lvl="0" indent="-438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AutoNum type="arabicPeriod"/>
            </a:pPr>
            <a:r>
              <a:rPr lang="en-US" sz="3300">
                <a:solidFill>
                  <a:schemeClr val="lt1"/>
                </a:solidFill>
              </a:rPr>
              <a:t>分享並聆聽其他同學的遊玩經驗。</a:t>
            </a:r>
            <a:endParaRPr sz="3300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3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g1355ad36ec5_0_20" descr="_编组_5"/>
          <p:cNvPicPr preferRelativeResize="0"/>
          <p:nvPr/>
        </p:nvPicPr>
        <p:blipFill rotWithShape="1">
          <a:blip r:embed="rId3">
            <a:alphaModFix/>
          </a:blip>
          <a:srcRect b="14741"/>
          <a:stretch/>
        </p:blipFill>
        <p:spPr>
          <a:xfrm>
            <a:off x="0" y="0"/>
            <a:ext cx="10894063" cy="6831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g1355ad36ec5_0_20" descr="_编组_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80605" y="-351155"/>
            <a:ext cx="4810758" cy="5953125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g1355ad36ec5_0_20"/>
          <p:cNvSpPr txBox="1"/>
          <p:nvPr/>
        </p:nvSpPr>
        <p:spPr>
          <a:xfrm>
            <a:off x="2191385" y="1025843"/>
            <a:ext cx="3522300" cy="27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00"/>
              <a:buFont typeface="Arial"/>
              <a:buNone/>
            </a:pPr>
            <a:r>
              <a:rPr lang="en-US" sz="17300" b="1" i="1" u="none" strike="noStrike" cap="none">
                <a:solidFill>
                  <a:srgbClr val="6ED8E2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g1355ad36ec5_0_20"/>
          <p:cNvSpPr/>
          <p:nvPr/>
        </p:nvSpPr>
        <p:spPr>
          <a:xfrm>
            <a:off x="2313940" y="2693670"/>
            <a:ext cx="3276600" cy="1086000"/>
          </a:xfrm>
          <a:prstGeom prst="rect">
            <a:avLst/>
          </a:prstGeom>
          <a:solidFill>
            <a:srgbClr val="E0C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6" name="Google Shape;216;g1355ad36ec5_0_20"/>
          <p:cNvGrpSpPr/>
          <p:nvPr/>
        </p:nvGrpSpPr>
        <p:grpSpPr>
          <a:xfrm>
            <a:off x="2567387" y="2645330"/>
            <a:ext cx="6271200" cy="1845678"/>
            <a:chOff x="3933202" y="2514586"/>
            <a:chExt cx="6271200" cy="1845678"/>
          </a:xfrm>
        </p:grpSpPr>
        <p:sp>
          <p:nvSpPr>
            <p:cNvPr id="217" name="Google Shape;217;g1355ad36ec5_0_20"/>
            <p:cNvSpPr txBox="1"/>
            <p:nvPr/>
          </p:nvSpPr>
          <p:spPr>
            <a:xfrm>
              <a:off x="3933202" y="2514586"/>
              <a:ext cx="6271200" cy="120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Assessment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g1355ad36ec5_0_20"/>
            <p:cNvSpPr txBox="1"/>
            <p:nvPr/>
          </p:nvSpPr>
          <p:spPr>
            <a:xfrm>
              <a:off x="4065875" y="3713764"/>
              <a:ext cx="56394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en-US"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Criteria</a:t>
              </a:r>
              <a:endParaRPr sz="3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g1355ad36ec5_1_97" descr="_编组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620000">
            <a:off x="5658040" y="-605685"/>
            <a:ext cx="8340088" cy="6858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g1355ad36ec5_1_97" descr="_编组_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10170794" y="5822315"/>
            <a:ext cx="2021206" cy="1359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g1355ad36ec5_1_97" descr="_编组_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-1" y="-648970"/>
            <a:ext cx="2218691" cy="2454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g1355ad36ec5_1_53" descr="_编组_5"/>
          <p:cNvPicPr preferRelativeResize="0"/>
          <p:nvPr/>
        </p:nvPicPr>
        <p:blipFill rotWithShape="1">
          <a:blip r:embed="rId3">
            <a:alphaModFix/>
          </a:blip>
          <a:srcRect b="14741"/>
          <a:stretch/>
        </p:blipFill>
        <p:spPr>
          <a:xfrm>
            <a:off x="0" y="0"/>
            <a:ext cx="10894063" cy="6831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1355ad36ec5_1_53" descr="_编组_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80605" y="-351155"/>
            <a:ext cx="4810758" cy="595312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1355ad36ec5_1_53"/>
          <p:cNvSpPr txBox="1"/>
          <p:nvPr/>
        </p:nvSpPr>
        <p:spPr>
          <a:xfrm>
            <a:off x="2191385" y="1025843"/>
            <a:ext cx="3522300" cy="27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00"/>
              <a:buFont typeface="Arial"/>
              <a:buNone/>
            </a:pPr>
            <a:r>
              <a:rPr lang="en-US" sz="17300" b="1" i="1" u="none" strike="noStrike" cap="none">
                <a:solidFill>
                  <a:srgbClr val="6ED8E2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g1355ad36ec5_1_53"/>
          <p:cNvSpPr/>
          <p:nvPr/>
        </p:nvSpPr>
        <p:spPr>
          <a:xfrm>
            <a:off x="2313940" y="2693670"/>
            <a:ext cx="3276600" cy="1086000"/>
          </a:xfrm>
          <a:prstGeom prst="rect">
            <a:avLst/>
          </a:prstGeom>
          <a:solidFill>
            <a:srgbClr val="E0C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4" name="Google Shape;234;g1355ad36ec5_1_53"/>
          <p:cNvGrpSpPr/>
          <p:nvPr/>
        </p:nvGrpSpPr>
        <p:grpSpPr>
          <a:xfrm>
            <a:off x="2567387" y="2645330"/>
            <a:ext cx="6271200" cy="1845678"/>
            <a:chOff x="3933202" y="2514586"/>
            <a:chExt cx="6271200" cy="1845678"/>
          </a:xfrm>
        </p:grpSpPr>
        <p:sp>
          <p:nvSpPr>
            <p:cNvPr id="235" name="Google Shape;235;g1355ad36ec5_1_53"/>
            <p:cNvSpPr txBox="1"/>
            <p:nvPr/>
          </p:nvSpPr>
          <p:spPr>
            <a:xfrm>
              <a:off x="3933202" y="2514586"/>
              <a:ext cx="6271200" cy="120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Context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g1355ad36ec5_1_53"/>
            <p:cNvSpPr txBox="1"/>
            <p:nvPr/>
          </p:nvSpPr>
          <p:spPr>
            <a:xfrm>
              <a:off x="4065875" y="3713764"/>
              <a:ext cx="56394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en-US"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for meaningful learning</a:t>
              </a:r>
              <a:endParaRPr sz="3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g1355ad36ec5_1_30" descr="_编组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619999">
            <a:off x="235540" y="-2018007"/>
            <a:ext cx="12560133" cy="10328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g1355ad36ec5_1_30" descr="_编组_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10119694" y="6568415"/>
            <a:ext cx="2021206" cy="1359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g1355ad36ec5_1_30" descr="_编组_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-1" y="-648970"/>
            <a:ext cx="2218691" cy="2454913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g1355ad36ec5_1_30"/>
          <p:cNvSpPr txBox="1"/>
          <p:nvPr/>
        </p:nvSpPr>
        <p:spPr>
          <a:xfrm>
            <a:off x="1838815" y="2340714"/>
            <a:ext cx="8701500" cy="3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7780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lang="en-US"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Create context 創造素養發生的真實情境</a:t>
            </a: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20700" marR="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Lead in</a:t>
            </a:r>
            <a:r>
              <a:rPr lang="en-US" sz="1800" b="0" i="0" u="none" strike="noStrike" cap="none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導入(覺察)</a:t>
            </a:r>
            <a:r>
              <a:rPr lang="en-US" sz="18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：Starts from Ss’ experience and background knowledge 從經驗切入，引出</a:t>
            </a:r>
            <a:r>
              <a:rPr lang="en-US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素樸但不嚴謹</a:t>
            </a:r>
            <a:r>
              <a:rPr lang="en-US" sz="18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的認識</a:t>
            </a:r>
            <a:endParaRPr sz="1800" b="0" i="0" u="none" strike="noStrike" cap="none">
              <a:solidFill>
                <a:srgbClr val="2F549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20700" marR="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Inquiry </a:t>
            </a:r>
            <a:r>
              <a:rPr lang="en-US" sz="1800" b="0" i="0" u="none" strike="noStrike" cap="none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建構(探究)</a:t>
            </a:r>
            <a:r>
              <a:rPr lang="en-US" sz="18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：Construct new concepts 從認識與理解內容，建構</a:t>
            </a:r>
            <a:r>
              <a:rPr lang="en-US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新概念</a:t>
            </a:r>
            <a:endParaRPr sz="18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20700" marR="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Action and Reflection</a:t>
            </a:r>
            <a:r>
              <a:rPr lang="en-US" sz="1800" b="0" i="0" u="none" strike="noStrike" cap="none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深化(行動、反思)</a:t>
            </a:r>
            <a:r>
              <a:rPr lang="en-US" sz="18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：Create a new context to evaluate if learning transfering happens? Have students to take action or reflect 面對</a:t>
            </a:r>
            <a:r>
              <a:rPr lang="en-US" sz="18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新情境</a:t>
            </a:r>
            <a:r>
              <a:rPr lang="en-US" sz="1800" b="0" i="0" u="none" strike="noStrike" cap="none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，分析判斷或反思推論，深化理解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1355ad36ec5_1_30"/>
          <p:cNvSpPr txBox="1"/>
          <p:nvPr/>
        </p:nvSpPr>
        <p:spPr>
          <a:xfrm>
            <a:off x="1880691" y="1581346"/>
            <a:ext cx="8516400" cy="7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Create meaningful learning contexts (Content)情境脈絡的創造</a:t>
            </a:r>
            <a:endParaRPr sz="900" b="1" i="0" u="none" strike="noStrike" cap="none">
              <a:solidFill>
                <a:srgbClr val="833C0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g1355ad36ec5_1_30"/>
          <p:cNvSpPr/>
          <p:nvPr/>
        </p:nvSpPr>
        <p:spPr>
          <a:xfrm>
            <a:off x="2041775" y="4464425"/>
            <a:ext cx="1113600" cy="1049100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g1355ad36ec5_1_30"/>
          <p:cNvSpPr/>
          <p:nvPr/>
        </p:nvSpPr>
        <p:spPr>
          <a:xfrm>
            <a:off x="3260092" y="4726656"/>
            <a:ext cx="524400" cy="524400"/>
          </a:xfrm>
          <a:prstGeom prst="mathPlus">
            <a:avLst>
              <a:gd name="adj1" fmla="val 2352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1355ad36ec5_1_30"/>
          <p:cNvSpPr/>
          <p:nvPr/>
        </p:nvSpPr>
        <p:spPr>
          <a:xfrm>
            <a:off x="3824950" y="4464425"/>
            <a:ext cx="1113600" cy="1049100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g1355ad36ec5_1_30"/>
          <p:cNvSpPr/>
          <p:nvPr/>
        </p:nvSpPr>
        <p:spPr>
          <a:xfrm>
            <a:off x="5043259" y="4726656"/>
            <a:ext cx="524400" cy="524400"/>
          </a:xfrm>
          <a:prstGeom prst="mathPlus">
            <a:avLst>
              <a:gd name="adj1" fmla="val 2352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g1355ad36ec5_1_30"/>
          <p:cNvSpPr/>
          <p:nvPr/>
        </p:nvSpPr>
        <p:spPr>
          <a:xfrm>
            <a:off x="5672599" y="4464425"/>
            <a:ext cx="1113600" cy="1049100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g1355ad36ec5_1_30"/>
          <p:cNvSpPr/>
          <p:nvPr/>
        </p:nvSpPr>
        <p:spPr>
          <a:xfrm>
            <a:off x="6826426" y="4726656"/>
            <a:ext cx="524400" cy="524400"/>
          </a:xfrm>
          <a:prstGeom prst="mathPlus">
            <a:avLst>
              <a:gd name="adj1" fmla="val 2352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1355ad36ec5_1_30"/>
          <p:cNvSpPr/>
          <p:nvPr/>
        </p:nvSpPr>
        <p:spPr>
          <a:xfrm>
            <a:off x="7455775" y="4464425"/>
            <a:ext cx="1113600" cy="1049100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Context</a:t>
            </a:r>
            <a:b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g1355ad36ec5_1_30"/>
          <p:cNvSpPr/>
          <p:nvPr/>
        </p:nvSpPr>
        <p:spPr>
          <a:xfrm>
            <a:off x="8609593" y="4726656"/>
            <a:ext cx="524400" cy="524400"/>
          </a:xfrm>
          <a:prstGeom prst="mathEqual">
            <a:avLst>
              <a:gd name="adj1" fmla="val 23520"/>
              <a:gd name="adj2" fmla="val 11760"/>
            </a:avLst>
          </a:prstGeom>
          <a:solidFill>
            <a:srgbClr val="FFDCA8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1355ad36ec5_1_30"/>
          <p:cNvSpPr/>
          <p:nvPr/>
        </p:nvSpPr>
        <p:spPr>
          <a:xfrm>
            <a:off x="9238950" y="4464425"/>
            <a:ext cx="1158300" cy="1049100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Content 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g1355ad36ec5_1_30"/>
          <p:cNvSpPr/>
          <p:nvPr/>
        </p:nvSpPr>
        <p:spPr>
          <a:xfrm>
            <a:off x="2030320" y="5355310"/>
            <a:ext cx="8354100" cy="799500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5B9BD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Arrange the contexts according to the order how the concept or key competences may develop依據概念與素養發展，將情境做有意義的排序</a:t>
            </a: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g1355ad36ec5_1_30"/>
          <p:cNvSpPr txBox="1"/>
          <p:nvPr/>
        </p:nvSpPr>
        <p:spPr>
          <a:xfrm>
            <a:off x="9238952" y="1348350"/>
            <a:ext cx="1530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資料來源：藍偉瑩老師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135786eca5b_2_17"/>
          <p:cNvSpPr txBox="1"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第一節課 情境的導入</a:t>
            </a:r>
            <a:endParaRPr/>
          </a:p>
        </p:txBody>
      </p:sp>
      <p:sp>
        <p:nvSpPr>
          <p:cNvPr id="262" name="Google Shape;262;g135786eca5b_2_17"/>
          <p:cNvSpPr txBox="1">
            <a:spLocks noGrp="1"/>
          </p:cNvSpPr>
          <p:nvPr>
            <p:ph type="body" idx="1"/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spcFirstLastPara="1" wrap="square" lIns="90000" tIns="46800" rIns="90000" bIns="468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/>
              <a:t>從原有的背景知識（真實觀察）</a:t>
            </a:r>
            <a:endParaRPr sz="3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/>
              <a:t>帶入至繪本故事（激發想像）。</a:t>
            </a:r>
            <a:endParaRPr sz="3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/>
              <a:t>接著進行觀察畫，畫一個學生的種子，</a:t>
            </a:r>
            <a:endParaRPr sz="3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/>
              <a:t>並討論出特性。</a:t>
            </a:r>
            <a:endParaRPr sz="3400"/>
          </a:p>
        </p:txBody>
      </p:sp>
      <p:pic>
        <p:nvPicPr>
          <p:cNvPr id="263" name="Google Shape;263;g135786eca5b_2_17" descr="I'm a Seed by Jean Marzollo&#10;Illustrated by Judith Moffatt&#10;&#10;Two seeds, one a marigold and the other a pumpkin, compare what is happening to them as they grow into maturity." title="I'm a Seed by Jean Marzollo.  Grandma Annii's Story tim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82200" y="41449"/>
            <a:ext cx="2637575" cy="197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g135786eca5b_2_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61347" y="41450"/>
            <a:ext cx="1755502" cy="1978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35786eca5b_2_23"/>
          <p:cNvSpPr txBox="1"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第二節 觀察畫轉化成想像畫</a:t>
            </a:r>
            <a:endParaRPr/>
          </a:p>
        </p:txBody>
      </p:sp>
      <p:sp>
        <p:nvSpPr>
          <p:cNvPr id="270" name="Google Shape;270;g135786eca5b_2_23"/>
          <p:cNvSpPr txBox="1">
            <a:spLocks noGrp="1"/>
          </p:cNvSpPr>
          <p:nvPr>
            <p:ph type="body" idx="1"/>
          </p:nvPr>
        </p:nvSpPr>
        <p:spPr>
          <a:xfrm>
            <a:off x="608400" y="1490400"/>
            <a:ext cx="4624500" cy="4759200"/>
          </a:xfrm>
          <a:prstGeom prst="rect">
            <a:avLst/>
          </a:prstGeom>
        </p:spPr>
        <p:txBody>
          <a:bodyPr spcFirstLastPara="1" wrap="square" lIns="90000" tIns="46800" rIns="90000" bIns="468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/>
              <a:t>鋪陳任務的脈絡，將觀察畫轉化成想像畫。</a:t>
            </a:r>
            <a:endParaRPr sz="2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/>
              <a:t>把植物的特徵從觀察畫轉化成想像畫，示範帶著小孩去校園的部分景點，接著孩子可以自行利用時間去不同的景點。</a:t>
            </a:r>
            <a:endParaRPr sz="2900"/>
          </a:p>
        </p:txBody>
      </p:sp>
      <p:pic>
        <p:nvPicPr>
          <p:cNvPr id="271" name="Google Shape;271;g135786eca5b_2_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7475" y="1575875"/>
            <a:ext cx="5730125" cy="3805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35786eca5b_2_28"/>
          <p:cNvSpPr txBox="1"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spcFirstLastPara="1" wrap="square" lIns="90000" tIns="46800" rIns="90000" bIns="468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第三節 分享與聆聽 </a:t>
            </a:r>
            <a:endParaRPr/>
          </a:p>
        </p:txBody>
      </p:sp>
      <p:sp>
        <p:nvSpPr>
          <p:cNvPr id="277" name="Google Shape;277;g135786eca5b_2_28"/>
          <p:cNvSpPr txBox="1">
            <a:spLocks noGrp="1"/>
          </p:cNvSpPr>
          <p:nvPr>
            <p:ph type="body" idx="1"/>
          </p:nvPr>
        </p:nvSpPr>
        <p:spPr>
          <a:xfrm>
            <a:off x="608399" y="1490400"/>
            <a:ext cx="6927525" cy="4759200"/>
          </a:xfrm>
          <a:prstGeom prst="rect">
            <a:avLst/>
          </a:prstGeom>
        </p:spPr>
        <p:txBody>
          <a:bodyPr spcFirstLastPara="1" wrap="square" lIns="90000" tIns="46800" rIns="90000" bIns="46800" anchor="t" anchorCtr="0">
            <a:norm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dirty="0" err="1"/>
              <a:t>先說說看共同的經驗，老師可以補充並發展</a:t>
            </a:r>
            <a:r>
              <a:rPr lang="en-US" sz="2400" dirty="0"/>
              <a:t>。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dirty="0" err="1"/>
              <a:t>接著請孩子分享個別經驗，找三個朋友分享</a:t>
            </a:r>
            <a:r>
              <a:rPr lang="en-US" sz="2400" dirty="0"/>
              <a:t>。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 dirty="0" err="1"/>
              <a:t>老師巡視聆聽，並給予回饋及建議</a:t>
            </a:r>
            <a:r>
              <a:rPr lang="en-US" sz="2400" dirty="0"/>
              <a:t>。</a:t>
            </a: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（</a:t>
            </a:r>
            <a:r>
              <a:rPr lang="en-US" sz="2400" dirty="0" err="1"/>
              <a:t>分享時太多語言無法先給英語的鷹架，</a:t>
            </a:r>
            <a:r>
              <a:rPr lang="en-US" sz="2400" dirty="0" err="1" smtClean="0"/>
              <a:t>若是</a:t>
            </a:r>
            <a:r>
              <a:rPr lang="zh-TW" altLang="en-US" sz="2400" dirty="0" smtClean="0"/>
              <a:t>鋪陳</a:t>
            </a:r>
            <a:r>
              <a:rPr lang="en-US" sz="2400" dirty="0" err="1" smtClean="0"/>
              <a:t>過多</a:t>
            </a:r>
            <a:r>
              <a:rPr lang="en-US" sz="2400" dirty="0" err="1"/>
              <a:t>，則侷限了想法</a:t>
            </a:r>
            <a:r>
              <a:rPr lang="en-US" sz="2400" dirty="0"/>
              <a:t>。）</a:t>
            </a:r>
            <a:endParaRPr sz="2400" dirty="0"/>
          </a:p>
        </p:txBody>
      </p:sp>
      <p:pic>
        <p:nvPicPr>
          <p:cNvPr id="278" name="Google Shape;278;g135786eca5b_2_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5925" y="347325"/>
            <a:ext cx="4254775" cy="320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" descr="C:\Users\shihe\Desktop\5c905eb2c3e56.png5c905eb2c3e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"/>
          <p:cNvSpPr txBox="1"/>
          <p:nvPr/>
        </p:nvSpPr>
        <p:spPr>
          <a:xfrm>
            <a:off x="1657750" y="2208525"/>
            <a:ext cx="9472800" cy="26013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019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雙語教師共備研習</a:t>
            </a:r>
            <a:r>
              <a:rPr lang="en-US" sz="7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Plants and Farming</a:t>
            </a:r>
            <a:endParaRPr sz="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"/>
          <p:cNvSpPr txBox="1"/>
          <p:nvPr/>
        </p:nvSpPr>
        <p:spPr>
          <a:xfrm>
            <a:off x="3697600" y="5008250"/>
            <a:ext cx="5025300" cy="8619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Chris x Yi x Ally</a:t>
            </a: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g1355ad36ec5_1_91" descr="_编组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620000">
            <a:off x="5658040" y="-605685"/>
            <a:ext cx="8340088" cy="6858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g1355ad36ec5_1_91" descr="_编组_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10170794" y="5822315"/>
            <a:ext cx="2021206" cy="1359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g1355ad36ec5_1_91" descr="_编组_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-1" y="-648970"/>
            <a:ext cx="2218691" cy="2454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g1355ad36ec5_1_91" title="翰林國小生活2下美勞活動：CH2-2洞洞畫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1950" y="1910300"/>
            <a:ext cx="4572000" cy="342898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g1355ad36ec5_1_91"/>
          <p:cNvSpPr txBox="1"/>
          <p:nvPr/>
        </p:nvSpPr>
        <p:spPr>
          <a:xfrm>
            <a:off x="1551750" y="595950"/>
            <a:ext cx="89163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/>
              <a:t>素材參考</a:t>
            </a:r>
            <a:endParaRPr sz="4200"/>
          </a:p>
        </p:txBody>
      </p:sp>
      <p:pic>
        <p:nvPicPr>
          <p:cNvPr id="288" name="Google Shape;288;g1355ad36ec5_1_91" descr="I'm a Seed by Jean Marzollo&#10;Illustrated by Judith Moffatt&#10;&#10;Two seeds, one a marigold and the other a pumpkin, compare what is happening to them as they grow into maturity." title="I'm a Seed by Jean Marzollo.  Grandma Annii's Story time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80425" y="1910288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g1355ad36ec5_1_63" descr="_编组_5"/>
          <p:cNvPicPr preferRelativeResize="0"/>
          <p:nvPr/>
        </p:nvPicPr>
        <p:blipFill rotWithShape="1">
          <a:blip r:embed="rId3">
            <a:alphaModFix/>
          </a:blip>
          <a:srcRect b="14741"/>
          <a:stretch/>
        </p:blipFill>
        <p:spPr>
          <a:xfrm>
            <a:off x="0" y="0"/>
            <a:ext cx="10894063" cy="6831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g1355ad36ec5_1_63" descr="_编组_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80605" y="-351155"/>
            <a:ext cx="4810758" cy="5953125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g1355ad36ec5_1_63"/>
          <p:cNvSpPr txBox="1"/>
          <p:nvPr/>
        </p:nvSpPr>
        <p:spPr>
          <a:xfrm>
            <a:off x="2191385" y="1025843"/>
            <a:ext cx="3522300" cy="27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00"/>
              <a:buFont typeface="Arial"/>
              <a:buNone/>
            </a:pPr>
            <a:r>
              <a:rPr lang="en-US" sz="17300" b="1" i="1" u="none" strike="noStrike" cap="none">
                <a:solidFill>
                  <a:srgbClr val="6ED8E2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g1355ad36ec5_1_63"/>
          <p:cNvSpPr/>
          <p:nvPr/>
        </p:nvSpPr>
        <p:spPr>
          <a:xfrm>
            <a:off x="2313940" y="2693670"/>
            <a:ext cx="3276600" cy="1086000"/>
          </a:xfrm>
          <a:prstGeom prst="rect">
            <a:avLst/>
          </a:prstGeom>
          <a:solidFill>
            <a:srgbClr val="E0C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7" name="Google Shape;297;g1355ad36ec5_1_63"/>
          <p:cNvGrpSpPr/>
          <p:nvPr/>
        </p:nvGrpSpPr>
        <p:grpSpPr>
          <a:xfrm>
            <a:off x="2567387" y="2645330"/>
            <a:ext cx="6271200" cy="1845678"/>
            <a:chOff x="3933202" y="2514586"/>
            <a:chExt cx="6271200" cy="1845678"/>
          </a:xfrm>
        </p:grpSpPr>
        <p:sp>
          <p:nvSpPr>
            <p:cNvPr id="298" name="Google Shape;298;g1355ad36ec5_1_63"/>
            <p:cNvSpPr txBox="1"/>
            <p:nvPr/>
          </p:nvSpPr>
          <p:spPr>
            <a:xfrm>
              <a:off x="3933202" y="2514586"/>
              <a:ext cx="6271200" cy="120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Language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g1355ad36ec5_1_63"/>
            <p:cNvSpPr txBox="1"/>
            <p:nvPr/>
          </p:nvSpPr>
          <p:spPr>
            <a:xfrm>
              <a:off x="4065875" y="3713764"/>
              <a:ext cx="56394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en-US"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focus</a:t>
              </a:r>
              <a:endParaRPr sz="3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g1355ad36ec5_1_73" descr="_编组_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080002" flipH="1">
            <a:off x="7025510" y="1624636"/>
            <a:ext cx="4201161" cy="2733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g1355ad36ec5_1_73" descr="_编组_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80605" y="1550035"/>
            <a:ext cx="6513195" cy="6857998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g1355ad36ec5_1_73"/>
          <p:cNvSpPr/>
          <p:nvPr/>
        </p:nvSpPr>
        <p:spPr>
          <a:xfrm rot="10800000">
            <a:off x="5334895" y="3143624"/>
            <a:ext cx="209246" cy="256768"/>
          </a:xfrm>
          <a:custGeom>
            <a:avLst/>
            <a:gdLst/>
            <a:ahLst/>
            <a:cxnLst/>
            <a:rect l="l" t="t" r="r" b="b"/>
            <a:pathLst>
              <a:path w="340237" h="415819" extrusionOk="0">
                <a:moveTo>
                  <a:pt x="174788" y="0"/>
                </a:moveTo>
                <a:lnTo>
                  <a:pt x="340237" y="0"/>
                </a:lnTo>
                <a:lnTo>
                  <a:pt x="241322" y="415819"/>
                </a:lnTo>
                <a:lnTo>
                  <a:pt x="0" y="41581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307" name="Google Shape;307;g1355ad36ec5_1_73"/>
          <p:cNvSpPr/>
          <p:nvPr/>
        </p:nvSpPr>
        <p:spPr>
          <a:xfrm rot="10800000">
            <a:off x="5100580" y="3143624"/>
            <a:ext cx="209246" cy="256768"/>
          </a:xfrm>
          <a:custGeom>
            <a:avLst/>
            <a:gdLst/>
            <a:ahLst/>
            <a:cxnLst/>
            <a:rect l="l" t="t" r="r" b="b"/>
            <a:pathLst>
              <a:path w="340237" h="415819" extrusionOk="0">
                <a:moveTo>
                  <a:pt x="174788" y="0"/>
                </a:moveTo>
                <a:lnTo>
                  <a:pt x="340237" y="0"/>
                </a:lnTo>
                <a:lnTo>
                  <a:pt x="241322" y="415819"/>
                </a:lnTo>
                <a:lnTo>
                  <a:pt x="0" y="41581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cxnSp>
        <p:nvCxnSpPr>
          <p:cNvPr id="308" name="Google Shape;308;g1355ad36ec5_1_73"/>
          <p:cNvCxnSpPr/>
          <p:nvPr/>
        </p:nvCxnSpPr>
        <p:spPr>
          <a:xfrm>
            <a:off x="558756" y="3272122"/>
            <a:ext cx="4210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309" name="Google Shape;309;g1355ad36ec5_1_73"/>
          <p:cNvSpPr txBox="1"/>
          <p:nvPr/>
        </p:nvSpPr>
        <p:spPr>
          <a:xfrm>
            <a:off x="572091" y="1550015"/>
            <a:ext cx="4972200" cy="14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6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Language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g1355ad36ec5_1_73"/>
          <p:cNvSpPr txBox="1"/>
          <p:nvPr/>
        </p:nvSpPr>
        <p:spPr>
          <a:xfrm>
            <a:off x="645925" y="3500725"/>
            <a:ext cx="5578500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Vocabulary</a:t>
            </a: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Sentence Patterns</a:t>
            </a: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Others</a:t>
            </a: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g1355ad36ec5_1_83" descr="_编组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620000">
            <a:off x="5658040" y="-605685"/>
            <a:ext cx="8340088" cy="6858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g1355ad36ec5_1_83" descr="_编组_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10170794" y="5822315"/>
            <a:ext cx="2021206" cy="1359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g1355ad36ec5_1_83" descr="_编组_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-1" y="-648970"/>
            <a:ext cx="2218691" cy="2454913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g1355ad36ec5_1_83"/>
          <p:cNvSpPr txBox="1"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spcFirstLastPara="1" wrap="square" lIns="90000" tIns="46800" rIns="90000" bIns="468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語言目標：Content is king. Language is the bonus.</a:t>
            </a:r>
            <a:endParaRPr/>
          </a:p>
        </p:txBody>
      </p:sp>
      <p:sp>
        <p:nvSpPr>
          <p:cNvPr id="319" name="Google Shape;319;g1355ad36ec5_1_83"/>
          <p:cNvSpPr txBox="1">
            <a:spLocks noGrp="1"/>
          </p:cNvSpPr>
          <p:nvPr>
            <p:ph type="body" idx="1"/>
          </p:nvPr>
        </p:nvSpPr>
        <p:spPr>
          <a:xfrm>
            <a:off x="608400" y="1429200"/>
            <a:ext cx="5342400" cy="381600"/>
          </a:xfrm>
          <a:prstGeom prst="rect">
            <a:avLst/>
          </a:prstGeom>
        </p:spPr>
        <p:txBody>
          <a:bodyPr spcFirstLastPara="1" wrap="square" lIns="101600" tIns="38100" rIns="76200" bIns="381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Vocabulary</a:t>
            </a:r>
            <a:endParaRPr/>
          </a:p>
        </p:txBody>
      </p:sp>
      <p:sp>
        <p:nvSpPr>
          <p:cNvPr id="320" name="Google Shape;320;g1355ad36ec5_1_83"/>
          <p:cNvSpPr txBox="1">
            <a:spLocks noGrp="1"/>
          </p:cNvSpPr>
          <p:nvPr>
            <p:ph type="body" idx="2"/>
          </p:nvPr>
        </p:nvSpPr>
        <p:spPr>
          <a:xfrm>
            <a:off x="608400" y="1854000"/>
            <a:ext cx="5342400" cy="4395600"/>
          </a:xfrm>
          <a:prstGeom prst="rect">
            <a:avLst/>
          </a:prstGeom>
        </p:spPr>
        <p:txBody>
          <a:bodyPr spcFirstLastPara="1" wrap="square" lIns="101600" tIns="0" rIns="82550" bIns="0" anchor="t" anchorCtr="0">
            <a:normAutofit fontScale="85000" lnSpcReduction="2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</a:rPr>
              <a:t>seed, plant, leave, flower, root, bean, stem, grass, tree</a:t>
            </a:r>
            <a:endParaRPr sz="3600" b="1">
              <a:solidFill>
                <a:srgbClr val="262626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262626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</a:rPr>
              <a:t>colors, shapes, </a:t>
            </a:r>
            <a:endParaRPr sz="3600" b="1">
              <a:solidFill>
                <a:srgbClr val="262626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262626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</a:rPr>
              <a:t>big and small, hard and soft, long and round</a:t>
            </a:r>
            <a:endParaRPr sz="3600" b="1">
              <a:solidFill>
                <a:srgbClr val="262626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262626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</a:rPr>
              <a:t>Tools: coloring markers, scissors, glue, </a:t>
            </a:r>
            <a:endParaRPr sz="3600" b="1">
              <a:solidFill>
                <a:srgbClr val="262626"/>
              </a:solidFill>
            </a:endParaRPr>
          </a:p>
        </p:txBody>
      </p:sp>
      <p:sp>
        <p:nvSpPr>
          <p:cNvPr id="321" name="Google Shape;321;g1355ad36ec5_1_83"/>
          <p:cNvSpPr txBox="1">
            <a:spLocks noGrp="1"/>
          </p:cNvSpPr>
          <p:nvPr>
            <p:ph type="body" idx="3"/>
          </p:nvPr>
        </p:nvSpPr>
        <p:spPr>
          <a:xfrm>
            <a:off x="6235750" y="1421729"/>
            <a:ext cx="5342400" cy="381600"/>
          </a:xfrm>
          <a:prstGeom prst="rect">
            <a:avLst/>
          </a:prstGeom>
        </p:spPr>
        <p:txBody>
          <a:bodyPr spcFirstLastPara="1" wrap="square" lIns="101600" tIns="38100" rIns="76200" bIns="381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Sentence Starters</a:t>
            </a:r>
            <a:endParaRPr/>
          </a:p>
        </p:txBody>
      </p:sp>
      <p:sp>
        <p:nvSpPr>
          <p:cNvPr id="322" name="Google Shape;322;g1355ad36ec5_1_83"/>
          <p:cNvSpPr txBox="1">
            <a:spLocks noGrp="1"/>
          </p:cNvSpPr>
          <p:nvPr>
            <p:ph type="body" idx="4"/>
          </p:nvPr>
        </p:nvSpPr>
        <p:spPr>
          <a:xfrm>
            <a:off x="6094425" y="1911050"/>
            <a:ext cx="5866500" cy="4395600"/>
          </a:xfrm>
          <a:prstGeom prst="rect">
            <a:avLst/>
          </a:prstGeom>
        </p:spPr>
        <p:txBody>
          <a:bodyPr spcFirstLastPara="1" wrap="square" lIns="101600" tIns="0" rIns="8255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</a:rPr>
              <a:t>Is it _____?</a:t>
            </a:r>
            <a:endParaRPr sz="3600" b="1">
              <a:solidFill>
                <a:srgbClr val="262626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</a:rPr>
              <a:t>What color is it?</a:t>
            </a:r>
            <a:endParaRPr sz="3600" b="1">
              <a:solidFill>
                <a:srgbClr val="262626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</a:rPr>
              <a:t>Where is it?</a:t>
            </a:r>
            <a:endParaRPr sz="3600" b="1">
              <a:solidFill>
                <a:srgbClr val="262626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262626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</a:rPr>
              <a:t>Classroom management</a:t>
            </a:r>
            <a:endParaRPr sz="3600" b="1">
              <a:solidFill>
                <a:srgbClr val="262626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</a:rPr>
              <a:t>Take out ____, show me_____</a:t>
            </a:r>
            <a:endParaRPr sz="3600" b="1">
              <a:solidFill>
                <a:srgbClr val="262626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>
              <a:solidFill>
                <a:srgbClr val="262626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21" descr="_编组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897255"/>
            <a:ext cx="3120390" cy="3143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1" descr="_编组_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07040" y="1280795"/>
            <a:ext cx="1584960" cy="1753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21" descr="_编组_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9448165" y="4834255"/>
            <a:ext cx="2743835" cy="208026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21"/>
          <p:cNvSpPr txBox="1"/>
          <p:nvPr/>
        </p:nvSpPr>
        <p:spPr>
          <a:xfrm>
            <a:off x="1965448" y="2461950"/>
            <a:ext cx="82611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不要指導孩子創作，</a:t>
            </a:r>
            <a:r>
              <a:rPr lang="en-US" sz="44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支援</a:t>
            </a:r>
            <a:r>
              <a:rPr lang="en-US" sz="4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他們！</a:t>
            </a:r>
            <a:endParaRPr sz="10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21"/>
          <p:cNvSpPr txBox="1"/>
          <p:nvPr/>
        </p:nvSpPr>
        <p:spPr>
          <a:xfrm>
            <a:off x="1638750" y="3714550"/>
            <a:ext cx="8914500" cy="13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孩子們在創作的時候最需要的不是指導，</a:t>
            </a:r>
            <a:endParaRPr sz="37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而是</a:t>
            </a:r>
            <a:r>
              <a:rPr lang="en-US" sz="3700" b="1" i="0" u="none" strike="noStrike" cap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無條件的支持與鼓勵</a:t>
            </a:r>
            <a:r>
              <a:rPr lang="en-US" sz="3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sz="49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23" descr="03B98562"/>
          <p:cNvPicPr preferRelativeResize="0"/>
          <p:nvPr/>
        </p:nvPicPr>
        <p:blipFill rotWithShape="1">
          <a:blip r:embed="rId3">
            <a:alphaModFix/>
          </a:blip>
          <a:srcRect b="5212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23" descr="_编组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897255"/>
            <a:ext cx="3120390" cy="3143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3" descr="_编组_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07040" y="1280795"/>
            <a:ext cx="1584960" cy="1753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23" descr="_编组_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9448165" y="4834255"/>
            <a:ext cx="2743835" cy="208026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23"/>
          <p:cNvSpPr/>
          <p:nvPr/>
        </p:nvSpPr>
        <p:spPr>
          <a:xfrm>
            <a:off x="23495" y="3258185"/>
            <a:ext cx="12167870" cy="1405255"/>
          </a:xfrm>
          <a:prstGeom prst="rect">
            <a:avLst/>
          </a:prstGeom>
          <a:solidFill>
            <a:srgbClr val="3F3F3F">
              <a:alpha val="4666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23"/>
          <p:cNvSpPr txBox="1"/>
          <p:nvPr/>
        </p:nvSpPr>
        <p:spPr>
          <a:xfrm>
            <a:off x="0" y="3662675"/>
            <a:ext cx="12198900" cy="6540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803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孩子們認真且專注的臉龐，是</a:t>
            </a:r>
            <a:r>
              <a:rPr lang="en-US" sz="3650" b="1" i="0" u="none" strike="noStrike" cap="none">
                <a:solidFill>
                  <a:srgbClr val="FFD434"/>
                </a:solidFill>
                <a:latin typeface="Arial"/>
                <a:ea typeface="Arial"/>
                <a:cs typeface="Arial"/>
                <a:sym typeface="Arial"/>
              </a:rPr>
              <a:t>教學成就感</a:t>
            </a:r>
            <a:r>
              <a:rPr lang="en-US" sz="36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的最佳泉源！</a:t>
            </a:r>
            <a:endParaRPr sz="47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24" descr="_编组_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0170795" y="5822315"/>
            <a:ext cx="2021205" cy="1359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24" descr="_编组_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0" y="-648970"/>
            <a:ext cx="2218690" cy="2454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24" descr="包图网_18288669手绘画画工具调色板画笔插画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62650" y="1228090"/>
            <a:ext cx="6096000" cy="60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01400" y="3469437"/>
            <a:ext cx="56007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2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0675" y="1586587"/>
            <a:ext cx="5657851" cy="2032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2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30425" y="4215512"/>
            <a:ext cx="56007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2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30415" y="4879200"/>
            <a:ext cx="5600700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2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25" descr="C:\Users\shihe\Desktop\5c905eb2c3e56.png5c905eb2c3e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25"/>
          <p:cNvSpPr txBox="1"/>
          <p:nvPr/>
        </p:nvSpPr>
        <p:spPr>
          <a:xfrm>
            <a:off x="1974850" y="2208530"/>
            <a:ext cx="8613900" cy="26475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00"/>
              <a:buFont typeface="Arial"/>
              <a:buNone/>
            </a:pPr>
            <a:r>
              <a:rPr lang="en-US" sz="16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9C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933"/>
          </a:p>
        </p:txBody>
      </p:sp>
      <p:grpSp>
        <p:nvGrpSpPr>
          <p:cNvPr id="10" name="群組 9"/>
          <p:cNvGrpSpPr/>
          <p:nvPr/>
        </p:nvGrpSpPr>
        <p:grpSpPr>
          <a:xfrm>
            <a:off x="880323" y="1346200"/>
            <a:ext cx="10431356" cy="5023843"/>
            <a:chOff x="888367" y="1512802"/>
            <a:chExt cx="15647033" cy="7535763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17426" y="1960833"/>
              <a:ext cx="15217974" cy="707521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317426" y="2244992"/>
              <a:ext cx="14684575" cy="6506892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 rot="-780715">
              <a:off x="888367" y="7010225"/>
              <a:ext cx="2095490" cy="203834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4375767" y="1512802"/>
              <a:ext cx="1232995" cy="1658061"/>
            </a:xfrm>
            <a:prstGeom prst="rect">
              <a:avLst/>
            </a:prstGeom>
          </p:spPr>
        </p:pic>
      </p:grpSp>
      <p:sp>
        <p:nvSpPr>
          <p:cNvPr id="12" name="TextBox 9"/>
          <p:cNvSpPr txBox="1"/>
          <p:nvPr/>
        </p:nvSpPr>
        <p:spPr>
          <a:xfrm>
            <a:off x="2328237" y="584200"/>
            <a:ext cx="7577763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2933"/>
              </a:lnSpc>
            </a:pPr>
            <a:r>
              <a:rPr lang="zh-TW" altLang="en-US" sz="21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國立臺中教育大學英語學系 </a:t>
            </a:r>
            <a:r>
              <a:rPr lang="en-US" altLang="zh-TW" sz="21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|</a:t>
            </a:r>
            <a:r>
              <a:rPr lang="zh-TW" altLang="en-US" sz="21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 國小雙語教學教師社群基地計畫</a:t>
            </a:r>
            <a:endParaRPr lang="en-US" altLang="zh-TW" sz="2133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933"/>
              </a:lnSpc>
            </a:pPr>
            <a:r>
              <a:rPr lang="zh-TW" altLang="en-US" sz="2133" b="1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參與本次共</a:t>
            </a:r>
            <a:r>
              <a:rPr lang="zh-TW" altLang="en-US" sz="21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備教師名冊</a:t>
            </a:r>
            <a:endParaRPr lang="en-US" sz="2133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2658571" y="2741374"/>
            <a:ext cx="3165505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2467"/>
              </a:lnSpc>
            </a:pP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中市中</a:t>
            </a:r>
            <a:r>
              <a:rPr lang="zh-TW" altLang="en-US" sz="1333" b="1" dirty="0" smtClean="0">
                <a:solidFill>
                  <a:srgbClr val="FDFCF7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ㄋ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區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光復國小 葉柔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青</a:t>
            </a:r>
            <a:endParaRPr lang="en-US" altLang="zh-TW" sz="1333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467"/>
              </a:lnSpc>
            </a:pP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中市霧峰區僑榮國小 陳欣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汝</a:t>
            </a:r>
            <a:endParaRPr lang="en-US" altLang="zh-TW" sz="1333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467"/>
              </a:lnSpc>
            </a:pP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中市霧峰區光復國小 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林育萱</a:t>
            </a:r>
            <a:endParaRPr lang="en-US" altLang="zh-TW" sz="1333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467"/>
              </a:lnSpc>
            </a:pP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彰化縣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大村郷大村國小 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陳映君</a:t>
            </a:r>
            <a:endParaRPr lang="en-US" altLang="zh-TW" sz="1333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467"/>
              </a:lnSpc>
            </a:pP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彰化縣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村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郷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村國小 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賴雅菁</a:t>
            </a:r>
            <a:endParaRPr lang="en-US" altLang="zh-TW" sz="1333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467"/>
              </a:lnSpc>
            </a:pP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東</a:t>
            </a:r>
            <a:r>
              <a:rPr lang="zh-TW" altLang="en-US" sz="1333" b="1" dirty="0" smtClean="0">
                <a:solidFill>
                  <a:srgbClr val="FDFCF7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一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區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力行國小 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林芳如</a:t>
            </a:r>
            <a:endParaRPr lang="en-US" altLang="zh-TW" sz="1333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467"/>
              </a:lnSpc>
            </a:pP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中市烏日區溪尾國小 許孆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尹</a:t>
            </a:r>
            <a:endParaRPr lang="en-US" altLang="zh-TW" sz="1333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467"/>
              </a:lnSpc>
            </a:pP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彰化縣大村郷大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村國小 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張麗淑</a:t>
            </a:r>
            <a:endParaRPr lang="en-US" altLang="zh-TW" sz="1333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  <p:sp>
        <p:nvSpPr>
          <p:cNvPr id="14" name="TextBox 9"/>
          <p:cNvSpPr txBox="1"/>
          <p:nvPr/>
        </p:nvSpPr>
        <p:spPr>
          <a:xfrm>
            <a:off x="6449789" y="2737881"/>
            <a:ext cx="3165600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2467"/>
              </a:lnSpc>
            </a:pP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臺中市大甲區順天國小 吳浪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楨</a:t>
            </a:r>
            <a:endParaRPr lang="en-US" altLang="zh-TW" sz="1333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467"/>
              </a:lnSpc>
            </a:pP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中市沙鹿區沙鹿國小 李姝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穎</a:t>
            </a:r>
            <a:endParaRPr lang="en-US" altLang="zh-TW" sz="1333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467"/>
              </a:lnSpc>
            </a:pP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國立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屏東大學附設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實小　顏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慈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怡</a:t>
            </a:r>
            <a:endParaRPr lang="en-US" altLang="zh-TW" sz="1333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467"/>
              </a:lnSpc>
            </a:pP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嘉義市東</a:t>
            </a:r>
            <a:r>
              <a:rPr lang="zh-TW" altLang="en-US" sz="1333" b="1" dirty="0" smtClean="0">
                <a:solidFill>
                  <a:srgbClr val="89D7D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一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區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民族國小 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林盈如</a:t>
            </a:r>
            <a:endParaRPr lang="en-US" altLang="zh-TW" sz="1333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467"/>
              </a:lnSpc>
            </a:pP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新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北市中和區光復國小 王思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涵</a:t>
            </a:r>
            <a:endParaRPr lang="en-US" altLang="zh-TW" sz="1333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467"/>
              </a:lnSpc>
            </a:pP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臺中市南屯區惠文國小 盧炳仁</a:t>
            </a:r>
            <a:endParaRPr lang="en-US" altLang="zh-TW" sz="1333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467"/>
              </a:lnSpc>
            </a:pP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苗栗縣頭份市后庄國小 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黃麗儒</a:t>
            </a:r>
            <a:endParaRPr lang="en-US" altLang="zh-TW" sz="1333" b="1" dirty="0" smtClean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  <a:p>
            <a:pPr algn="dist">
              <a:lnSpc>
                <a:spcPts val="2467"/>
              </a:lnSpc>
            </a:pP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國立</a:t>
            </a:r>
            <a:r>
              <a:rPr lang="zh-TW" altLang="en-US" sz="1333" b="1" dirty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臺中教育</a:t>
            </a:r>
            <a:r>
              <a:rPr lang="zh-TW" altLang="en-US" sz="1333" b="1" dirty="0" smtClean="0">
                <a:solidFill>
                  <a:srgbClr val="333034"/>
                </a:solidFill>
                <a:latin typeface="MS UI Gothic" panose="020B0600070205080204" pitchFamily="34" charset="-128"/>
                <a:ea typeface="MS UI Gothic" panose="020B0600070205080204" pitchFamily="34" charset="-128"/>
              </a:rPr>
              <a:t>大學語教系 歐秀慧</a:t>
            </a:r>
            <a:endParaRPr lang="en-US" sz="1333" b="1" dirty="0">
              <a:solidFill>
                <a:srgbClr val="333034"/>
              </a:solidFill>
              <a:latin typeface="MS UI Gothic" panose="020B0600070205080204" pitchFamily="34" charset="-128"/>
              <a:ea typeface="MS UI 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858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 descr="_编组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897255"/>
            <a:ext cx="3120390" cy="314388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"/>
          <p:cNvSpPr txBox="1"/>
          <p:nvPr/>
        </p:nvSpPr>
        <p:spPr>
          <a:xfrm>
            <a:off x="2572385" y="1141095"/>
            <a:ext cx="7047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Topics of the Day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2" descr="_编组_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07040" y="1280795"/>
            <a:ext cx="1584960" cy="1753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2" descr="_编组_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9448165" y="4834255"/>
            <a:ext cx="2743835" cy="20802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" name="Google Shape;93;p2"/>
          <p:cNvGrpSpPr/>
          <p:nvPr/>
        </p:nvGrpSpPr>
        <p:grpSpPr>
          <a:xfrm>
            <a:off x="2340874" y="2426593"/>
            <a:ext cx="3608115" cy="1242860"/>
            <a:chOff x="4649631" y="1397232"/>
            <a:chExt cx="3608115" cy="1242860"/>
          </a:xfrm>
        </p:grpSpPr>
        <p:sp>
          <p:nvSpPr>
            <p:cNvPr id="94" name="Google Shape;94;p2"/>
            <p:cNvSpPr txBox="1"/>
            <p:nvPr/>
          </p:nvSpPr>
          <p:spPr>
            <a:xfrm>
              <a:off x="4649631" y="1397232"/>
              <a:ext cx="779103" cy="6451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en-US" sz="36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 txBox="1"/>
            <p:nvPr/>
          </p:nvSpPr>
          <p:spPr>
            <a:xfrm>
              <a:off x="5531342" y="1483537"/>
              <a:ext cx="2415201" cy="5219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Overview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 txBox="1"/>
            <p:nvPr/>
          </p:nvSpPr>
          <p:spPr>
            <a:xfrm>
              <a:off x="5531646" y="2055092"/>
              <a:ext cx="27261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Subject Content</a:t>
              </a:r>
              <a:br>
                <a:rPr lang="en-US" sz="1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Language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" name="Google Shape;97;p2"/>
          <p:cNvGrpSpPr/>
          <p:nvPr/>
        </p:nvGrpSpPr>
        <p:grpSpPr>
          <a:xfrm>
            <a:off x="6240409" y="2426637"/>
            <a:ext cx="3676115" cy="1243457"/>
            <a:chOff x="167987" y="3826266"/>
            <a:chExt cx="3676115" cy="1243538"/>
          </a:xfrm>
        </p:grpSpPr>
        <p:sp>
          <p:nvSpPr>
            <p:cNvPr id="98" name="Google Shape;98;p2"/>
            <p:cNvSpPr txBox="1"/>
            <p:nvPr/>
          </p:nvSpPr>
          <p:spPr>
            <a:xfrm>
              <a:off x="167987" y="3826266"/>
              <a:ext cx="779103" cy="6452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en-US" sz="36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 txBox="1"/>
            <p:nvPr/>
          </p:nvSpPr>
          <p:spPr>
            <a:xfrm>
              <a:off x="999202" y="3913267"/>
              <a:ext cx="28449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Objectives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 txBox="1"/>
            <p:nvPr/>
          </p:nvSpPr>
          <p:spPr>
            <a:xfrm>
              <a:off x="999202" y="4484804"/>
              <a:ext cx="26415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Learning objectives for visual art learning  </a:t>
              </a:r>
              <a:endParaRPr sz="16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" name="Google Shape;101;p2"/>
          <p:cNvGrpSpPr/>
          <p:nvPr/>
        </p:nvGrpSpPr>
        <p:grpSpPr>
          <a:xfrm>
            <a:off x="2340874" y="3969052"/>
            <a:ext cx="3447915" cy="1261067"/>
            <a:chOff x="117187" y="3808189"/>
            <a:chExt cx="3447915" cy="1261516"/>
          </a:xfrm>
        </p:grpSpPr>
        <p:sp>
          <p:nvSpPr>
            <p:cNvPr id="102" name="Google Shape;102;p2"/>
            <p:cNvSpPr txBox="1"/>
            <p:nvPr/>
          </p:nvSpPr>
          <p:spPr>
            <a:xfrm>
              <a:off x="117187" y="3808189"/>
              <a:ext cx="779103" cy="6453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en-US" sz="36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 txBox="1"/>
            <p:nvPr/>
          </p:nvSpPr>
          <p:spPr>
            <a:xfrm>
              <a:off x="999202" y="3913001"/>
              <a:ext cx="25653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Materials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 txBox="1"/>
            <p:nvPr/>
          </p:nvSpPr>
          <p:spPr>
            <a:xfrm>
              <a:off x="999202" y="4484705"/>
              <a:ext cx="25659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and Language for visual art lessons </a:t>
              </a:r>
              <a:endParaRPr sz="16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" name="Google Shape;105;p2"/>
          <p:cNvGrpSpPr/>
          <p:nvPr/>
        </p:nvGrpSpPr>
        <p:grpSpPr>
          <a:xfrm>
            <a:off x="6240409" y="4000802"/>
            <a:ext cx="4202315" cy="1245827"/>
            <a:chOff x="167987" y="3823435"/>
            <a:chExt cx="4202315" cy="1246271"/>
          </a:xfrm>
        </p:grpSpPr>
        <p:sp>
          <p:nvSpPr>
            <p:cNvPr id="106" name="Google Shape;106;p2"/>
            <p:cNvSpPr txBox="1"/>
            <p:nvPr/>
          </p:nvSpPr>
          <p:spPr>
            <a:xfrm>
              <a:off x="167987" y="3823435"/>
              <a:ext cx="779103" cy="6453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en-US" sz="3600" b="1" i="1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 txBox="1"/>
            <p:nvPr/>
          </p:nvSpPr>
          <p:spPr>
            <a:xfrm>
              <a:off x="999202" y="3913002"/>
              <a:ext cx="3371100" cy="5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1">
                  <a:solidFill>
                    <a:schemeClr val="lt1"/>
                  </a:solidFill>
                </a:rPr>
                <a:t>Context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 txBox="1"/>
            <p:nvPr/>
          </p:nvSpPr>
          <p:spPr>
            <a:xfrm>
              <a:off x="999202" y="4484706"/>
              <a:ext cx="25488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lt1"/>
                  </a:solidFill>
                </a:rPr>
                <a:t>Learning context and language focus</a:t>
              </a:r>
              <a:r>
                <a:rPr lang="en-US" sz="1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endParaRPr sz="16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3" descr="_编组_5"/>
          <p:cNvPicPr preferRelativeResize="0"/>
          <p:nvPr/>
        </p:nvPicPr>
        <p:blipFill rotWithShape="1">
          <a:blip r:embed="rId3">
            <a:alphaModFix/>
          </a:blip>
          <a:srcRect b="14741"/>
          <a:stretch/>
        </p:blipFill>
        <p:spPr>
          <a:xfrm>
            <a:off x="0" y="0"/>
            <a:ext cx="10894060" cy="6831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3" descr="_编组_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80605" y="-351155"/>
            <a:ext cx="4810760" cy="595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"/>
          <p:cNvSpPr txBox="1"/>
          <p:nvPr/>
        </p:nvSpPr>
        <p:spPr>
          <a:xfrm>
            <a:off x="2191385" y="1025843"/>
            <a:ext cx="3522411" cy="275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00"/>
              <a:buFont typeface="Arial"/>
              <a:buNone/>
            </a:pPr>
            <a:r>
              <a:rPr lang="en-US" sz="17300" b="1" i="1" u="none" strike="noStrike" cap="none">
                <a:solidFill>
                  <a:srgbClr val="6ED8E2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2313940" y="2693670"/>
            <a:ext cx="3276600" cy="1085850"/>
          </a:xfrm>
          <a:prstGeom prst="rect">
            <a:avLst/>
          </a:prstGeom>
          <a:solidFill>
            <a:srgbClr val="E0C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" name="Google Shape;117;p3"/>
          <p:cNvGrpSpPr/>
          <p:nvPr/>
        </p:nvGrpSpPr>
        <p:grpSpPr>
          <a:xfrm>
            <a:off x="2567387" y="2645330"/>
            <a:ext cx="6271200" cy="1845678"/>
            <a:chOff x="3933202" y="2514586"/>
            <a:chExt cx="6271200" cy="1845678"/>
          </a:xfrm>
        </p:grpSpPr>
        <p:sp>
          <p:nvSpPr>
            <p:cNvPr id="118" name="Google Shape;118;p3"/>
            <p:cNvSpPr txBox="1"/>
            <p:nvPr/>
          </p:nvSpPr>
          <p:spPr>
            <a:xfrm>
              <a:off x="3933202" y="2514586"/>
              <a:ext cx="6271200" cy="119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Overview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 txBox="1"/>
            <p:nvPr/>
          </p:nvSpPr>
          <p:spPr>
            <a:xfrm>
              <a:off x="4065875" y="3713764"/>
              <a:ext cx="56394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en-US"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of the unit</a:t>
              </a:r>
              <a:endParaRPr sz="3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4" descr="_编组_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95950" y="3819525"/>
            <a:ext cx="6048375" cy="356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4" descr="_编组_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2743200"/>
            <a:ext cx="895604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4"/>
          <p:cNvSpPr txBox="1"/>
          <p:nvPr/>
        </p:nvSpPr>
        <p:spPr>
          <a:xfrm>
            <a:off x="360430" y="201225"/>
            <a:ext cx="4790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Topics of This Unit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79650" y="962200"/>
            <a:ext cx="8829525" cy="5637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g1355ad36ec5_0_0" descr="_编组_5"/>
          <p:cNvPicPr preferRelativeResize="0"/>
          <p:nvPr/>
        </p:nvPicPr>
        <p:blipFill rotWithShape="1">
          <a:blip r:embed="rId3">
            <a:alphaModFix/>
          </a:blip>
          <a:srcRect b="14741"/>
          <a:stretch/>
        </p:blipFill>
        <p:spPr>
          <a:xfrm>
            <a:off x="0" y="0"/>
            <a:ext cx="10894063" cy="6831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1355ad36ec5_0_0" descr="_编组_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80605" y="-351155"/>
            <a:ext cx="4810758" cy="595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1355ad36ec5_0_0"/>
          <p:cNvSpPr txBox="1"/>
          <p:nvPr/>
        </p:nvSpPr>
        <p:spPr>
          <a:xfrm>
            <a:off x="2191385" y="1025843"/>
            <a:ext cx="3522300" cy="27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00"/>
              <a:buFont typeface="Arial"/>
              <a:buNone/>
            </a:pPr>
            <a:r>
              <a:rPr lang="en-US" sz="17300" b="1" i="1" u="none" strike="noStrike" cap="none">
                <a:solidFill>
                  <a:srgbClr val="6ED8E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1355ad36ec5_0_0"/>
          <p:cNvSpPr/>
          <p:nvPr/>
        </p:nvSpPr>
        <p:spPr>
          <a:xfrm>
            <a:off x="2313940" y="2693670"/>
            <a:ext cx="3276600" cy="1086000"/>
          </a:xfrm>
          <a:prstGeom prst="rect">
            <a:avLst/>
          </a:prstGeom>
          <a:solidFill>
            <a:srgbClr val="E0C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" name="Google Shape;136;g1355ad36ec5_0_0"/>
          <p:cNvGrpSpPr/>
          <p:nvPr/>
        </p:nvGrpSpPr>
        <p:grpSpPr>
          <a:xfrm>
            <a:off x="2567387" y="2645330"/>
            <a:ext cx="6271200" cy="1845678"/>
            <a:chOff x="3933202" y="2514586"/>
            <a:chExt cx="6271200" cy="1845678"/>
          </a:xfrm>
        </p:grpSpPr>
        <p:sp>
          <p:nvSpPr>
            <p:cNvPr id="137" name="Google Shape;137;g1355ad36ec5_0_0"/>
            <p:cNvSpPr txBox="1"/>
            <p:nvPr/>
          </p:nvSpPr>
          <p:spPr>
            <a:xfrm>
              <a:off x="3933202" y="2514586"/>
              <a:ext cx="6271200" cy="120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Learning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g1355ad36ec5_0_0"/>
            <p:cNvSpPr txBox="1"/>
            <p:nvPr/>
          </p:nvSpPr>
          <p:spPr>
            <a:xfrm>
              <a:off x="4065875" y="3713764"/>
              <a:ext cx="56394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en-US"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Objectives</a:t>
              </a:r>
              <a:endParaRPr sz="3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355ad36ec5_0_50"/>
          <p:cNvSpPr txBox="1"/>
          <p:nvPr/>
        </p:nvSpPr>
        <p:spPr>
          <a:xfrm>
            <a:off x="3701733" y="602935"/>
            <a:ext cx="6645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US" sz="5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Core Competencies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g1355ad36ec5_0_50"/>
          <p:cNvSpPr txBox="1"/>
          <p:nvPr/>
        </p:nvSpPr>
        <p:spPr>
          <a:xfrm>
            <a:off x="3701724" y="2014425"/>
            <a:ext cx="7420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US" sz="5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Learning Outcomes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g1355ad36ec5_0_50"/>
          <p:cNvSpPr txBox="1"/>
          <p:nvPr/>
        </p:nvSpPr>
        <p:spPr>
          <a:xfrm>
            <a:off x="3701733" y="3478381"/>
            <a:ext cx="6468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US" sz="5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Learning Contents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g1355ad36ec5_0_50" descr="包图网_18141592彩色水彩涂刷装饰素材"/>
          <p:cNvPicPr preferRelativeResize="0"/>
          <p:nvPr/>
        </p:nvPicPr>
        <p:blipFill rotWithShape="1">
          <a:blip r:embed="rId3">
            <a:alphaModFix/>
          </a:blip>
          <a:srcRect l="10786" t="8241" r="63605" b="63321"/>
          <a:stretch/>
        </p:blipFill>
        <p:spPr>
          <a:xfrm>
            <a:off x="2810510" y="684265"/>
            <a:ext cx="1009650" cy="791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g1355ad36ec5_0_50" descr="包图网_18141592彩色水彩涂刷装饰素材"/>
          <p:cNvPicPr preferRelativeResize="0"/>
          <p:nvPr/>
        </p:nvPicPr>
        <p:blipFill rotWithShape="1">
          <a:blip r:embed="rId3">
            <a:alphaModFix/>
          </a:blip>
          <a:srcRect l="11826" t="65053" r="62564" b="6509"/>
          <a:stretch/>
        </p:blipFill>
        <p:spPr>
          <a:xfrm>
            <a:off x="2793355" y="2066868"/>
            <a:ext cx="1043938" cy="818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g1355ad36ec5_0_50" descr="包图网_18141592彩色水彩涂刷装饰素材"/>
          <p:cNvPicPr preferRelativeResize="0"/>
          <p:nvPr/>
        </p:nvPicPr>
        <p:blipFill rotWithShape="1">
          <a:blip r:embed="rId3">
            <a:alphaModFix/>
          </a:blip>
          <a:srcRect l="36679" t="36640" r="37711" b="34923"/>
          <a:stretch/>
        </p:blipFill>
        <p:spPr>
          <a:xfrm>
            <a:off x="2877820" y="3566700"/>
            <a:ext cx="952500" cy="746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g1355ad36ec5_0_50" descr="_编组_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10170794" y="5822315"/>
            <a:ext cx="2021206" cy="1359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1355ad36ec5_0_50" descr="_编组_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-1" y="-648970"/>
            <a:ext cx="2218691" cy="24549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1" name="Google Shape;151;g1355ad36ec5_0_50"/>
          <p:cNvGrpSpPr/>
          <p:nvPr/>
        </p:nvGrpSpPr>
        <p:grpSpPr>
          <a:xfrm>
            <a:off x="2940353" y="5070986"/>
            <a:ext cx="749943" cy="789126"/>
            <a:chOff x="3065825" y="4842376"/>
            <a:chExt cx="661325" cy="789126"/>
          </a:xfrm>
        </p:grpSpPr>
        <p:pic>
          <p:nvPicPr>
            <p:cNvPr id="152" name="Google Shape;152;g1355ad36ec5_0_50" descr="_编组_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065825" y="4842376"/>
              <a:ext cx="604101" cy="6360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g1355ad36ec5_0_50" descr="_编组_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3065825" y="4918573"/>
              <a:ext cx="661325" cy="4448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g1355ad36ec5_0_50" descr="_编组_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-1080060" flipH="1">
              <a:off x="3110740" y="5180410"/>
              <a:ext cx="571506" cy="3718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5" name="Google Shape;155;g1355ad36ec5_0_50"/>
          <p:cNvSpPr txBox="1"/>
          <p:nvPr/>
        </p:nvSpPr>
        <p:spPr>
          <a:xfrm>
            <a:off x="3701724" y="4936725"/>
            <a:ext cx="7250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-US" sz="5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 sz="5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g1355ad36ec5_0_69" descr="_编组_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0170794" y="5822315"/>
            <a:ext cx="2021206" cy="1359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g1355ad36ec5_0_69" descr="_编组_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-1" y="-648970"/>
            <a:ext cx="2218691" cy="245491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2" name="Google Shape;162;g1355ad36ec5_0_69"/>
          <p:cNvGraphicFramePr/>
          <p:nvPr/>
        </p:nvGraphicFramePr>
        <p:xfrm>
          <a:off x="972412" y="781679"/>
          <a:ext cx="10134000" cy="5601950"/>
        </p:xfrm>
        <a:graphic>
          <a:graphicData uri="http://schemas.openxmlformats.org/drawingml/2006/table">
            <a:tbl>
              <a:tblPr firstRow="1" bandRow="1">
                <a:noFill/>
                <a:tableStyleId>{80F28220-0E57-4945-AED9-6686E9D102AF}</a:tableStyleId>
              </a:tblPr>
              <a:tblGrid>
                <a:gridCol w="388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49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strike="noStrike" cap="none">
                          <a:solidFill>
                            <a:srgbClr val="FFFFFF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Topic/ Grade/ Subject</a:t>
                      </a:r>
                      <a:endParaRPr sz="700" u="none" strike="noStrike" cap="none">
                        <a:solidFill>
                          <a:srgbClr val="FF0000"/>
                        </a:solidFill>
                      </a:endParaRPr>
                    </a:p>
                  </a:txBody>
                  <a:tcPr marL="68600" marR="68600" marT="34300" marB="34300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800">
                          <a:solidFill>
                            <a:srgbClr val="FF0000"/>
                          </a:solidFill>
                          <a:latin typeface="Arimo"/>
                          <a:ea typeface="Arimo"/>
                          <a:cs typeface="Arimo"/>
                          <a:sym typeface="Arimo"/>
                        </a:rPr>
                        <a:t>低年級美勞「我是小農夫」～觀察畫</a:t>
                      </a:r>
                      <a:endParaRPr sz="1800" u="none" strike="noStrike" cap="none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0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rgbClr val="FF0000"/>
                        </a:solidFill>
                      </a:endParaRPr>
                    </a:p>
                  </a:txBody>
                  <a:tcPr marL="68600" marR="68600" marT="34300" marB="34300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8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Calibri"/>
                        <a:buNone/>
                      </a:pPr>
                      <a:endParaRPr sz="2400" u="none" strike="noStrike" cap="none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>
                        <a:solidFill>
                          <a:srgbClr val="FF0000"/>
                        </a:solidFill>
                        <a:latin typeface="Arimo"/>
                        <a:ea typeface="Arimo"/>
                        <a:cs typeface="Arimo"/>
                        <a:sym typeface="Arimo"/>
                      </a:endParaRPr>
                    </a:p>
                  </a:txBody>
                  <a:tcPr marL="68600" marR="68600" marT="34300" marB="34300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3" name="Google Shape;163;g1355ad36ec5_0_69"/>
          <p:cNvSpPr txBox="1"/>
          <p:nvPr/>
        </p:nvSpPr>
        <p:spPr>
          <a:xfrm>
            <a:off x="2980000" y="1521050"/>
            <a:ext cx="1953600" cy="84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Learning Outcomes</a:t>
            </a:r>
            <a:endParaRPr sz="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g1355ad36ec5_0_69"/>
          <p:cNvSpPr txBox="1"/>
          <p:nvPr/>
        </p:nvSpPr>
        <p:spPr>
          <a:xfrm>
            <a:off x="1158300" y="2824700"/>
            <a:ext cx="2162400" cy="5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Learning Conten</a:t>
            </a:r>
            <a:r>
              <a:rPr lang="en-US" sz="2700" b="0" i="0" u="none" strike="noStrike" cap="none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ts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g1355ad36ec5_0_69"/>
          <p:cNvSpPr/>
          <p:nvPr/>
        </p:nvSpPr>
        <p:spPr>
          <a:xfrm>
            <a:off x="4982050" y="1521050"/>
            <a:ext cx="6332700" cy="22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2-I-1以感官和知覺探索生活中的人、事、物，覺察事物及環境的特性。</a:t>
            </a:r>
            <a:endParaRPr sz="16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3-I-1願意參與各種學習活動，表現好奇與求知探究之心。</a:t>
            </a:r>
            <a:endParaRPr sz="16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4-I-1 利用各種生活的媒介與素材進行表現創作，喚起豐富的想像力。</a:t>
            </a:r>
            <a:endParaRPr sz="16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4-I-2使用不同的表徵符號進行表現與分享，感受創作的樂趣。</a:t>
            </a:r>
            <a:endParaRPr sz="160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5-I-1覺知生活中人、事、物的豐富面貌，建立初步的美感經驗。</a:t>
            </a:r>
            <a:endParaRPr sz="16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7-I-2傾聽他人的想法，並嘗試用各種方法理解他人所表達的意見。</a:t>
            </a:r>
            <a:endParaRPr sz="160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900">
              <a:solidFill>
                <a:srgbClr val="FF000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900" b="0" i="0" u="none" strike="noStrike" cap="none">
              <a:solidFill>
                <a:srgbClr val="FF0000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166" name="Google Shape;166;g1355ad36ec5_0_69"/>
          <p:cNvSpPr/>
          <p:nvPr/>
        </p:nvSpPr>
        <p:spPr>
          <a:xfrm>
            <a:off x="1030200" y="4318625"/>
            <a:ext cx="4012800" cy="15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A-I-2事物變化現象的觀察。</a:t>
            </a:r>
            <a:endParaRPr sz="200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C-I-2媒材特性與符號表徵的使用</a:t>
            </a:r>
            <a:endParaRPr sz="200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D-I-3聆聽與回應的表現。</a:t>
            </a:r>
            <a:endParaRPr sz="45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167" name="Google Shape;167;g1355ad36ec5_0_69"/>
          <p:cNvSpPr/>
          <p:nvPr/>
        </p:nvSpPr>
        <p:spPr>
          <a:xfrm>
            <a:off x="4982050" y="4029750"/>
            <a:ext cx="5305200" cy="15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Learning Objectives</a:t>
            </a:r>
            <a:endParaRPr sz="2300" b="0" i="0" u="none" strike="noStrike" cap="none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SWBAT……</a:t>
            </a:r>
            <a:endParaRPr sz="2300" b="0" i="0" u="none" strike="noStrike" cap="none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1.</a:t>
            </a:r>
            <a:r>
              <a:rPr lang="en-US" sz="2300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觀察並記錄種子的特性。</a:t>
            </a:r>
            <a:endParaRPr sz="2300" b="0" i="0" u="none" strike="noStrike" cap="none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2.</a:t>
            </a:r>
            <a:r>
              <a:rPr lang="en-US" sz="2300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想像並畫出擬人化的種子遊玩經驗。</a:t>
            </a:r>
            <a:endParaRPr sz="2300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3.</a:t>
            </a:r>
            <a:r>
              <a:rPr lang="en-US" sz="2300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  <a:t>分享、聆聽並給予回饋。</a:t>
            </a:r>
            <a:br>
              <a:rPr lang="en-US" sz="2300">
                <a:solidFill>
                  <a:srgbClr val="FFCCCC"/>
                </a:solidFill>
                <a:latin typeface="Arimo"/>
                <a:ea typeface="Arimo"/>
                <a:cs typeface="Arimo"/>
                <a:sym typeface="Arimo"/>
              </a:rPr>
            </a:br>
            <a:endParaRPr sz="2300" b="0" i="0" u="none" strike="noStrike" cap="none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 b="0" i="0" u="none" strike="noStrike" cap="none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 b="0" i="0" u="none" strike="noStrike" cap="none">
              <a:solidFill>
                <a:srgbClr val="FFCCCC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cxnSp>
        <p:nvCxnSpPr>
          <p:cNvPr id="168" name="Google Shape;168;g1355ad36ec5_0_69"/>
          <p:cNvCxnSpPr/>
          <p:nvPr/>
        </p:nvCxnSpPr>
        <p:spPr>
          <a:xfrm>
            <a:off x="990500" y="1443300"/>
            <a:ext cx="3830100" cy="2424300"/>
          </a:xfrm>
          <a:prstGeom prst="straightConnector1">
            <a:avLst/>
          </a:prstGeom>
          <a:noFill/>
          <a:ln w="3810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6EA5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g1355ad36ec5_0_10" descr="_编组_5"/>
          <p:cNvPicPr preferRelativeResize="0"/>
          <p:nvPr/>
        </p:nvPicPr>
        <p:blipFill rotWithShape="1">
          <a:blip r:embed="rId3">
            <a:alphaModFix/>
          </a:blip>
          <a:srcRect b="14741"/>
          <a:stretch/>
        </p:blipFill>
        <p:spPr>
          <a:xfrm>
            <a:off x="0" y="0"/>
            <a:ext cx="10894063" cy="6831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g1355ad36ec5_0_10" descr="_编组_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80605" y="-351155"/>
            <a:ext cx="4810758" cy="595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g1355ad36ec5_0_10"/>
          <p:cNvSpPr txBox="1"/>
          <p:nvPr/>
        </p:nvSpPr>
        <p:spPr>
          <a:xfrm>
            <a:off x="2191385" y="1025843"/>
            <a:ext cx="3522300" cy="27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00"/>
              <a:buFont typeface="Arial"/>
              <a:buNone/>
            </a:pPr>
            <a:r>
              <a:rPr lang="en-US" sz="17300" b="1" i="1" u="none" strike="noStrike" cap="none">
                <a:solidFill>
                  <a:srgbClr val="6ED8E2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1355ad36ec5_0_10"/>
          <p:cNvSpPr/>
          <p:nvPr/>
        </p:nvSpPr>
        <p:spPr>
          <a:xfrm>
            <a:off x="2313940" y="2693670"/>
            <a:ext cx="3276600" cy="1086000"/>
          </a:xfrm>
          <a:prstGeom prst="rect">
            <a:avLst/>
          </a:prstGeom>
          <a:solidFill>
            <a:srgbClr val="E0C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7" name="Google Shape;177;g1355ad36ec5_0_10"/>
          <p:cNvGrpSpPr/>
          <p:nvPr/>
        </p:nvGrpSpPr>
        <p:grpSpPr>
          <a:xfrm>
            <a:off x="2567387" y="2645330"/>
            <a:ext cx="6271200" cy="1845678"/>
            <a:chOff x="3933202" y="2514586"/>
            <a:chExt cx="6271200" cy="1845678"/>
          </a:xfrm>
        </p:grpSpPr>
        <p:sp>
          <p:nvSpPr>
            <p:cNvPr id="178" name="Google Shape;178;g1355ad36ec5_0_10"/>
            <p:cNvSpPr txBox="1"/>
            <p:nvPr/>
          </p:nvSpPr>
          <p:spPr>
            <a:xfrm>
              <a:off x="3933202" y="2514586"/>
              <a:ext cx="6271200" cy="120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200"/>
                <a:buFont typeface="Arial"/>
                <a:buNone/>
              </a:pPr>
              <a:r>
                <a:rPr lang="en-US" sz="72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Learning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g1355ad36ec5_0_10"/>
            <p:cNvSpPr txBox="1"/>
            <p:nvPr/>
          </p:nvSpPr>
          <p:spPr>
            <a:xfrm>
              <a:off x="4065875" y="3713764"/>
              <a:ext cx="56394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en-US" sz="36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Materials</a:t>
              </a:r>
              <a:endParaRPr sz="3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639</Words>
  <Application>Microsoft Office PowerPoint</Application>
  <PresentationFormat>寬螢幕</PresentationFormat>
  <Paragraphs>155</Paragraphs>
  <Slides>28</Slides>
  <Notes>26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7" baseType="lpstr">
      <vt:lpstr>Arial</vt:lpstr>
      <vt:lpstr>KG Primary Penmanship</vt:lpstr>
      <vt:lpstr>MS UI Gothic</vt:lpstr>
      <vt:lpstr>Noto Sans Symbols</vt:lpstr>
      <vt:lpstr>Microsoft Yahei</vt:lpstr>
      <vt:lpstr>Calibri</vt:lpstr>
      <vt:lpstr>新細明體</vt:lpstr>
      <vt:lpstr>Arimo</vt:lpstr>
      <vt:lpstr>Office 主题​​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第一節課 情境的導入</vt:lpstr>
      <vt:lpstr>第二節 觀察畫轉化成想像畫</vt:lpstr>
      <vt:lpstr>第三節 分享與聆聽 </vt:lpstr>
      <vt:lpstr>PowerPoint 簡報</vt:lpstr>
      <vt:lpstr>PowerPoint 簡報</vt:lpstr>
      <vt:lpstr>PowerPoint 簡報</vt:lpstr>
      <vt:lpstr>語言目標：Content is king. Language is the bonus.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无无</dc:creator>
  <cp:lastModifiedBy>NTCU BERC</cp:lastModifiedBy>
  <cp:revision>8</cp:revision>
  <dcterms:created xsi:type="dcterms:W3CDTF">2019-06-19T02:08:00Z</dcterms:created>
  <dcterms:modified xsi:type="dcterms:W3CDTF">2022-06-24T01:36:45Z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2052-11.1.0.10577</vt:lpwstr>
  </property>
  <property fmtid="{D5CDD505-2E9C-101B-9397-08002B2CF9AE}" pid="3" name="ICV">
    <vt:lpwstr>8F431D8F02B046E18570C1EA1D7726B9</vt:lpwstr>
  </property>
</Properties>
</file>