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3" r:id="rId2"/>
    <p:sldMasterId id="2147483684" r:id="rId3"/>
  </p:sldMasterIdLst>
  <p:notesMasterIdLst>
    <p:notesMasterId r:id="rId20"/>
  </p:notesMasterIdLst>
  <p:sldIdLst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</p:sldIdLst>
  <p:sldSz cx="9144000" cy="5143500" type="screen16x9"/>
  <p:notesSz cx="6858000" cy="9144000"/>
  <p:embeddedFontLst>
    <p:embeddedFont>
      <p:font typeface="KG Primary Penmanship" panose="02020500000000000000" charset="-120"/>
      <p:regular r:id="rId21"/>
    </p:embeddedFont>
    <p:embeddedFont>
      <p:font typeface="Audiowide" panose="02000503000000020004" pitchFamily="2" charset="0"/>
      <p:regular r:id="rId22"/>
    </p:embeddedFont>
    <p:embeddedFont>
      <p:font typeface="MS UI Gothic" panose="020B0600070205080204" pitchFamily="34" charset="-128"/>
      <p:regular r:id="rId23"/>
    </p:embeddedFont>
    <p:embeddedFont>
      <p:font typeface="DFKai-SB" panose="03000509000000000000" pitchFamily="65" charset="-12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Nunito" panose="02020500000000000000" charset="0"/>
      <p:regular r:id="rId29"/>
      <p:bold r:id="rId30"/>
      <p:italic r:id="rId31"/>
      <p:boldItalic r:id="rId32"/>
    </p:embeddedFont>
    <p:embeddedFont>
      <p:font typeface="Arimo" panose="02020500000000000000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7B4C1C-3208-446A-8EB7-90F77FC56AD8}">
  <a:tblStyle styleId="{E37B4C1C-3208-446A-8EB7-90F77FC56AD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36E2B1F-C939-41AF-BF71-FA5E3C3C916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30" d="100"/>
          <a:sy n="130" d="100"/>
        </p:scale>
        <p:origin x="24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f4b25a6be9_2_2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gf4b25a6be9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f57ea1788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f57ea1788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1f2fdd342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1f2fdd3421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11f426bc994_16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11f426bc994_16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f4b25a6be9_2_7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gf4b25a6be9_2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f57ea1788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f57ea1788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f57ea178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f57ea178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f4b25a6be9_2_2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f4b25a6be9_2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f4b25a6be9_2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gf4b25a6be9_2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f4b25a6be9_2_5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f4b25a6be9_2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f4b25a6be9_2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f4b25a6be9_2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f4b25a6be9_2_5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gf4b25a6be9_2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f57ea1788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f57ea1788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f57ea17304_7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f57ea17304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5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>
  <p:cSld name="標題及物件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18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0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1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71" name="Google Shape;171;p21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77" name="Google Shape;177;p22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3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3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23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/>
          <p:nvPr/>
        </p:nvSpPr>
        <p:spPr>
          <a:xfrm>
            <a:off x="0" y="100856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24"/>
          <p:cNvSpPr/>
          <p:nvPr/>
        </p:nvSpPr>
        <p:spPr>
          <a:xfrm>
            <a:off x="0" y="4847668"/>
            <a:ext cx="9144000" cy="18150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37" name="Google Shape;237;p33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8" name="Google Shape;238;p3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39" name="Google Shape;239;p3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46" name="Google Shape;246;p3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47" name="Google Shape;247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3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3" name="Google Shape;253;p3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54" name="Google Shape;254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36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37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96" name="Google Shape;196;p2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Google Shape;198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1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Nfd8WFDBA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svg"/><Relationship Id="rId5" Type="http://schemas.openxmlformats.org/officeDocument/2006/relationships/image" Target="../media/image17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91667" y="0"/>
            <a:ext cx="9235667" cy="51923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71240">
            <a:off x="7385829" y="2405625"/>
            <a:ext cx="2487643" cy="3378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5918" y="846803"/>
            <a:ext cx="6482664" cy="36403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30668" y="751553"/>
            <a:ext cx="6482664" cy="36403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304817">
            <a:off x="3883004" y="531074"/>
            <a:ext cx="1377992" cy="4409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954227">
            <a:off x="816436" y="195306"/>
            <a:ext cx="1830085" cy="18300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908582" y="531074"/>
            <a:ext cx="888684" cy="748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738507">
            <a:off x="-461159" y="3888743"/>
            <a:ext cx="1362958" cy="4584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857470">
            <a:off x="-494360" y="3321124"/>
            <a:ext cx="1383456" cy="427614"/>
          </a:xfrm>
          <a:prstGeom prst="rect">
            <a:avLst/>
          </a:prstGeom>
        </p:spPr>
      </p:pic>
      <p:sp>
        <p:nvSpPr>
          <p:cNvPr id="15" name="TextBox 9"/>
          <p:cNvSpPr txBox="1"/>
          <p:nvPr/>
        </p:nvSpPr>
        <p:spPr>
          <a:xfrm>
            <a:off x="3096089" y="1220942"/>
            <a:ext cx="3323907" cy="309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"/>
              </a:lnSpc>
            </a:pPr>
            <a:r>
              <a:rPr lang="zh-TW" altLang="en-US" sz="9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１１１年度教育部高等教育深耕 </a:t>
            </a:r>
            <a:r>
              <a:rPr lang="zh-TW" altLang="en-US" sz="900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ＵＳＲ　ＨＵＢ</a:t>
            </a:r>
            <a:endParaRPr lang="en-US" altLang="zh-TW" sz="900" b="1" dirty="0">
              <a:solidFill>
                <a:srgbClr val="FDFCF7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ctr">
              <a:lnSpc>
                <a:spcPts val="1250"/>
              </a:lnSpc>
            </a:pPr>
            <a:r>
              <a:rPr lang="zh-TW" altLang="en-US" sz="9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大學社會責任實踐基地種子培育計畫</a:t>
            </a:r>
            <a:endParaRPr lang="en-US" sz="9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2546106" y="1689249"/>
            <a:ext cx="4242288" cy="1511339"/>
            <a:chOff x="5092212" y="3378497"/>
            <a:chExt cx="8484576" cy="3022677"/>
          </a:xfrm>
        </p:grpSpPr>
        <p:grpSp>
          <p:nvGrpSpPr>
            <p:cNvPr id="6" name="Group 6"/>
            <p:cNvGrpSpPr/>
            <p:nvPr/>
          </p:nvGrpSpPr>
          <p:grpSpPr>
            <a:xfrm>
              <a:off x="5092212" y="3378497"/>
              <a:ext cx="8484576" cy="3022677"/>
              <a:chOff x="0" y="762993"/>
              <a:chExt cx="13905951" cy="4030233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1447819"/>
                <a:ext cx="13905951" cy="21202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6225"/>
                  </a:lnSpc>
                </a:pPr>
                <a:endParaRPr lang="en-US" sz="7500" dirty="0">
                  <a:solidFill>
                    <a:srgbClr val="333034"/>
                  </a:solidFill>
                  <a:latin typeface="KG Primary Penmanship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2365569" y="2228423"/>
                <a:ext cx="9174807" cy="256480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6471C0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系列共備研習教學簡案</a:t>
                </a:r>
                <a:endParaRPr lang="en-US" altLang="zh-TW" sz="2000" b="1" dirty="0">
                  <a:solidFill>
                    <a:srgbClr val="6471C0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低年級健康</a:t>
                </a:r>
                <a:endParaRPr lang="en-US" altLang="zh-TW" sz="2000" b="1" dirty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b="1" dirty="0">
                    <a:solidFill>
                      <a:srgbClr val="ED9C74"/>
                    </a:solidFill>
                    <a:latin typeface="Audiowide" panose="02000503000000020004" pitchFamily="2" charset="0"/>
                    <a:ea typeface="MS UI Gothic" panose="020B0600070205080204" pitchFamily="34" charset="-128"/>
                  </a:rPr>
                  <a:t>I Love My Family</a:t>
                </a: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96575" y="762993"/>
                <a:ext cx="13709376" cy="4787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1400"/>
                  </a:lnSpc>
                </a:pP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國立臺中教育大學英語學系 </a:t>
                </a:r>
                <a:r>
                  <a:rPr lang="en-US" altLang="zh-TW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|</a:t>
                </a: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 國小雙語教學教師社群基地計畫</a:t>
                </a:r>
                <a:endParaRPr lang="en-US" sz="1000" b="1" dirty="0">
                  <a:solidFill>
                    <a:srgbClr val="33303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16" name="TextBox 9"/>
            <p:cNvSpPr txBox="1"/>
            <p:nvPr/>
          </p:nvSpPr>
          <p:spPr>
            <a:xfrm>
              <a:off x="7145420" y="3792969"/>
              <a:ext cx="4132180" cy="3334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dist">
                <a:lnSpc>
                  <a:spcPts val="1250"/>
                </a:lnSpc>
              </a:pPr>
              <a:r>
                <a:rPr lang="zh-TW" altLang="en-US" sz="1000" b="1" dirty="0">
                  <a:latin typeface="MS UI Gothic" panose="020B0600070205080204" pitchFamily="34" charset="-128"/>
                  <a:ea typeface="MS UI Gothic" panose="020B0600070205080204" pitchFamily="34" charset="-128"/>
                </a:rPr>
                <a:t>方案計畫主持人　洪月女副教授</a:t>
              </a:r>
              <a:endParaRPr lang="en-US" altLang="zh-TW" sz="1000" b="1" dirty="0"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166170" y="1179397"/>
            <a:ext cx="850701" cy="246221"/>
            <a:chOff x="7938687" y="10507872"/>
            <a:chExt cx="1701401" cy="492442"/>
          </a:xfrm>
        </p:grpSpPr>
        <p:sp>
          <p:nvSpPr>
            <p:cNvPr id="18" name="矩形 17"/>
            <p:cNvSpPr/>
            <p:nvPr/>
          </p:nvSpPr>
          <p:spPr>
            <a:xfrm>
              <a:off x="8028327" y="10598050"/>
              <a:ext cx="1351465" cy="288000"/>
            </a:xfrm>
            <a:prstGeom prst="rect">
              <a:avLst/>
            </a:prstGeom>
            <a:solidFill>
              <a:srgbClr val="ED9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0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938687" y="10507872"/>
              <a:ext cx="1701401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ＵＳＲ</a:t>
              </a:r>
              <a:r>
                <a:rPr lang="zh-TW" altLang="en-US" sz="5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　</a:t>
              </a: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ＨＵＢ</a:t>
              </a:r>
            </a:p>
          </p:txBody>
        </p:sp>
      </p:grpSp>
      <p:sp>
        <p:nvSpPr>
          <p:cNvPr id="24" name="TextBox 9"/>
          <p:cNvSpPr txBox="1"/>
          <p:nvPr/>
        </p:nvSpPr>
        <p:spPr>
          <a:xfrm>
            <a:off x="3267771" y="3378349"/>
            <a:ext cx="2807788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250"/>
              </a:lnSpc>
            </a:pP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臺北市士林區文昌國小 黄翊忠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臺北市北投區文化國小 高婉妃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新北市中和區光復國小 王思涵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新北市中和區光復國小 呉思潔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735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7"/>
          <p:cNvSpPr txBox="1">
            <a:spLocks noGrp="1"/>
          </p:cNvSpPr>
          <p:nvPr>
            <p:ph type="body" idx="1"/>
          </p:nvPr>
        </p:nvSpPr>
        <p:spPr>
          <a:xfrm>
            <a:off x="213740" y="1083564"/>
            <a:ext cx="8701500" cy="3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zh-TW"/>
              <a:t>Create context 創造素養發生的真實情境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Char char="•"/>
            </a:pPr>
            <a:r>
              <a:rPr lang="zh-TW">
                <a:solidFill>
                  <a:srgbClr val="2F5496"/>
                </a:solidFill>
              </a:rPr>
              <a:t>Lead in</a:t>
            </a:r>
            <a:r>
              <a:rPr lang="zh-TW">
                <a:solidFill>
                  <a:srgbClr val="C55A11"/>
                </a:solidFill>
              </a:rPr>
              <a:t>導入(覺察)</a:t>
            </a:r>
            <a:r>
              <a:rPr lang="zh-TW">
                <a:solidFill>
                  <a:srgbClr val="2F5496"/>
                </a:solidFill>
              </a:rPr>
              <a:t>：Starts from Ss’ experience and background knowledge 從經驗切入，引出</a:t>
            </a:r>
            <a:r>
              <a:rPr lang="zh-TW">
                <a:solidFill>
                  <a:srgbClr val="FF0000"/>
                </a:solidFill>
              </a:rPr>
              <a:t>素樸但不嚴謹</a:t>
            </a:r>
            <a:r>
              <a:rPr lang="zh-TW">
                <a:solidFill>
                  <a:srgbClr val="2F5496"/>
                </a:solidFill>
              </a:rPr>
              <a:t>的認識</a:t>
            </a:r>
            <a:endParaRPr>
              <a:solidFill>
                <a:srgbClr val="2F5496"/>
              </a:solidFill>
            </a:endParaRPr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Char char="•"/>
            </a:pPr>
            <a:r>
              <a:rPr lang="zh-TW">
                <a:solidFill>
                  <a:srgbClr val="2F5496"/>
                </a:solidFill>
              </a:rPr>
              <a:t>Inquiry </a:t>
            </a:r>
            <a:r>
              <a:rPr lang="zh-TW">
                <a:solidFill>
                  <a:srgbClr val="C55A11"/>
                </a:solidFill>
              </a:rPr>
              <a:t>建構(探究)</a:t>
            </a:r>
            <a:r>
              <a:rPr lang="zh-TW">
                <a:solidFill>
                  <a:srgbClr val="2F5496"/>
                </a:solidFill>
              </a:rPr>
              <a:t>：Construct new concepts 從認識與理解內容，建構</a:t>
            </a:r>
            <a:r>
              <a:rPr lang="zh-TW">
                <a:solidFill>
                  <a:srgbClr val="FF0000"/>
                </a:solidFill>
              </a:rPr>
              <a:t>新概念</a:t>
            </a:r>
            <a:endParaRPr>
              <a:solidFill>
                <a:srgbClr val="FF0000"/>
              </a:solidFill>
            </a:endParaRPr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Char char="•"/>
            </a:pPr>
            <a:r>
              <a:rPr lang="zh-TW">
                <a:solidFill>
                  <a:srgbClr val="2F5496"/>
                </a:solidFill>
              </a:rPr>
              <a:t>Action and Reflection</a:t>
            </a:r>
            <a:r>
              <a:rPr lang="zh-TW">
                <a:solidFill>
                  <a:srgbClr val="C55A11"/>
                </a:solidFill>
              </a:rPr>
              <a:t>深化(行動、反思)</a:t>
            </a:r>
            <a:r>
              <a:rPr lang="zh-TW">
                <a:solidFill>
                  <a:srgbClr val="2F5496"/>
                </a:solidFill>
              </a:rPr>
              <a:t>：Create a new context to evaluate if learning transfering happens? Have students to take action or reflect 面對</a:t>
            </a:r>
            <a:r>
              <a:rPr lang="zh-TW">
                <a:solidFill>
                  <a:srgbClr val="FF0000"/>
                </a:solidFill>
              </a:rPr>
              <a:t>新情境</a:t>
            </a:r>
            <a:r>
              <a:rPr lang="zh-TW">
                <a:solidFill>
                  <a:srgbClr val="2F5496"/>
                </a:solidFill>
              </a:rPr>
              <a:t>，分析判斷或反思推論，深化理解</a:t>
            </a:r>
            <a:endParaRPr/>
          </a:p>
        </p:txBody>
      </p:sp>
      <p:sp>
        <p:nvSpPr>
          <p:cNvPr id="340" name="Google Shape;340;p47"/>
          <p:cNvSpPr txBox="1">
            <a:spLocks noGrp="1"/>
          </p:cNvSpPr>
          <p:nvPr>
            <p:ph type="title"/>
          </p:nvPr>
        </p:nvSpPr>
        <p:spPr>
          <a:xfrm>
            <a:off x="255616" y="324196"/>
            <a:ext cx="8516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2700"/>
              <a:buFont typeface="Arial"/>
              <a:buNone/>
            </a:pPr>
            <a:r>
              <a:rPr lang="zh-TW" sz="2700"/>
              <a:t>Step 5：Create meaningful learning contexts (Content)情境脈絡的創造</a:t>
            </a:r>
            <a:endParaRPr sz="900" b="1">
              <a:solidFill>
                <a:srgbClr val="833C0B"/>
              </a:solidFill>
            </a:endParaRPr>
          </a:p>
        </p:txBody>
      </p:sp>
      <p:sp>
        <p:nvSpPr>
          <p:cNvPr id="341" name="Google Shape;341;p47"/>
          <p:cNvSpPr/>
          <p:nvPr/>
        </p:nvSpPr>
        <p:spPr>
          <a:xfrm>
            <a:off x="416700" y="3207275"/>
            <a:ext cx="11136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7"/>
          <p:cNvSpPr/>
          <p:nvPr/>
        </p:nvSpPr>
        <p:spPr>
          <a:xfrm>
            <a:off x="1635017" y="346950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47"/>
          <p:cNvSpPr/>
          <p:nvPr/>
        </p:nvSpPr>
        <p:spPr>
          <a:xfrm>
            <a:off x="2199875" y="3207275"/>
            <a:ext cx="11136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47"/>
          <p:cNvSpPr/>
          <p:nvPr/>
        </p:nvSpPr>
        <p:spPr>
          <a:xfrm>
            <a:off x="3418184" y="346950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47"/>
          <p:cNvSpPr/>
          <p:nvPr/>
        </p:nvSpPr>
        <p:spPr>
          <a:xfrm>
            <a:off x="4047524" y="3207275"/>
            <a:ext cx="11136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47"/>
          <p:cNvSpPr/>
          <p:nvPr/>
        </p:nvSpPr>
        <p:spPr>
          <a:xfrm>
            <a:off x="5201351" y="346950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47"/>
          <p:cNvSpPr/>
          <p:nvPr/>
        </p:nvSpPr>
        <p:spPr>
          <a:xfrm>
            <a:off x="5830700" y="3207275"/>
            <a:ext cx="11136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7"/>
          <p:cNvSpPr/>
          <p:nvPr/>
        </p:nvSpPr>
        <p:spPr>
          <a:xfrm>
            <a:off x="6984518" y="3469506"/>
            <a:ext cx="524400" cy="524400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47"/>
          <p:cNvSpPr/>
          <p:nvPr/>
        </p:nvSpPr>
        <p:spPr>
          <a:xfrm>
            <a:off x="7613875" y="3207275"/>
            <a:ext cx="1158300" cy="1049100"/>
          </a:xfrm>
          <a:prstGeom prst="ellipse">
            <a:avLst/>
          </a:prstGeom>
          <a:solidFill>
            <a:schemeClr val="accent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47"/>
          <p:cNvSpPr/>
          <p:nvPr/>
        </p:nvSpPr>
        <p:spPr>
          <a:xfrm>
            <a:off x="405245" y="4098160"/>
            <a:ext cx="8354100" cy="7995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Arrange the contexts according to the order how the concept or key competences may develop依據概念與素養發展，將情境做有意義的排序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47"/>
          <p:cNvSpPr txBox="1"/>
          <p:nvPr/>
        </p:nvSpPr>
        <p:spPr>
          <a:xfrm>
            <a:off x="7613877" y="91200"/>
            <a:ext cx="1530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>
                <a:latin typeface="Arial"/>
                <a:ea typeface="Arial"/>
                <a:cs typeface="Arial"/>
                <a:sym typeface="Arial"/>
              </a:rPr>
              <a:t>資料來源：藍偉瑩老師</a:t>
            </a:r>
            <a:endParaRPr sz="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47"/>
          <p:cNvSpPr txBox="1"/>
          <p:nvPr/>
        </p:nvSpPr>
        <p:spPr>
          <a:xfrm>
            <a:off x="8233475" y="734850"/>
            <a:ext cx="82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alibri"/>
                <a:ea typeface="Calibri"/>
                <a:cs typeface="Calibri"/>
                <a:sym typeface="Calibri"/>
              </a:rPr>
              <a:t>30 mins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Period1 </a:t>
            </a:r>
            <a:r>
              <a:rPr lang="zh-TW" sz="3200"/>
              <a:t>我愛家人</a:t>
            </a:r>
            <a:endParaRPr sz="3200"/>
          </a:p>
        </p:txBody>
      </p:sp>
      <p:pic>
        <p:nvPicPr>
          <p:cNvPr id="358" name="Google Shape;358;p48" descr="A narrated read-aloud about a child named Sophie and how she deals with her emotions. Written by Molly Bang and narrated by Jen Whelan." title="When Sophie Gets Angry - Really, Really Angry..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375" y="1765525"/>
            <a:ext cx="3606250" cy="270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8900" y="1687651"/>
            <a:ext cx="3545149" cy="278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8"/>
          <p:cNvSpPr txBox="1"/>
          <p:nvPr/>
        </p:nvSpPr>
        <p:spPr>
          <a:xfrm>
            <a:off x="615275" y="1099625"/>
            <a:ext cx="8240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zh-TW"/>
              <a:t>用繪本帶學生思考，意識到與家人間的重要關係，帶學生理解家人的感受。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zh-TW"/>
              <a:t>行動邀請：請學生回家記錄這一週內印象最深刻的家人衝突，第二堂課帶回課堂分享。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1.寫出想跟家人說的悄悄話，利用學生的悄悄話進行提問討論，</a:t>
            </a:r>
            <a:endParaRPr/>
          </a:p>
          <a:p>
            <a:pPr marL="0" lvl="0" indent="89999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  帶出課本舉例的溝通技巧，鼓勵發表更多溝通方法。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2.小小行動家: </a:t>
            </a:r>
            <a:endParaRPr/>
          </a:p>
          <a:p>
            <a:pPr marL="0" lvl="0" indent="209454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回家後，運用課堂學到的方法，</a:t>
            </a:r>
            <a:endParaRPr/>
          </a:p>
          <a:p>
            <a:pPr marL="0" lvl="0" indent="222545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把想說的悄悄話(或願望、要求)</a:t>
            </a:r>
            <a:endParaRPr/>
          </a:p>
          <a:p>
            <a:pPr marL="0" lvl="0" indent="235635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好好地告訴家人。</a:t>
            </a:r>
            <a:endParaRPr/>
          </a:p>
        </p:txBody>
      </p:sp>
      <p:sp>
        <p:nvSpPr>
          <p:cNvPr id="366" name="Google Shape;366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Period2 家人悄悄話  </a:t>
            </a:r>
            <a:endParaRPr/>
          </a:p>
        </p:txBody>
      </p:sp>
      <p:pic>
        <p:nvPicPr>
          <p:cNvPr id="367" name="Google Shape;36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0058" y="2217700"/>
            <a:ext cx="4352566" cy="2569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Period3  愛要好好說-你說了嗎？</a:t>
            </a:r>
            <a:endParaRPr/>
          </a:p>
        </p:txBody>
      </p:sp>
      <p:sp>
        <p:nvSpPr>
          <p:cNvPr id="373" name="Google Shape;373;p50"/>
          <p:cNvSpPr txBox="1"/>
          <p:nvPr/>
        </p:nvSpPr>
        <p:spPr>
          <a:xfrm>
            <a:off x="727575" y="1310350"/>
            <a:ext cx="79677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 sz="2000"/>
              <a:t>運用孩子溝通後的感想，進行課堂討論。</a:t>
            </a:r>
            <a:br>
              <a:rPr lang="zh-TW" sz="2000"/>
            </a:br>
            <a:r>
              <a:rPr lang="zh-TW" sz="2000"/>
              <a:t>「你說了嗎？」「你是怎麼說的？」 「為什麼你不敢說？」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 sz="2000"/>
              <a:t>課堂搜集的問題或情境，進行討論。</a:t>
            </a:r>
            <a:endParaRPr sz="20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- 已行動的學生</a:t>
            </a:r>
            <a:endParaRPr sz="20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- 尚未行動的學生</a:t>
            </a:r>
            <a:endParaRPr sz="2000"/>
          </a:p>
        </p:txBody>
      </p:sp>
      <p:pic>
        <p:nvPicPr>
          <p:cNvPr id="374" name="Google Shape;374;p50"/>
          <p:cNvPicPr preferRelativeResize="0"/>
          <p:nvPr/>
        </p:nvPicPr>
        <p:blipFill rotWithShape="1">
          <a:blip r:embed="rId3">
            <a:alphaModFix/>
          </a:blip>
          <a:srcRect t="11119" r="11754" b="9734"/>
          <a:stretch/>
        </p:blipFill>
        <p:spPr>
          <a:xfrm>
            <a:off x="2750275" y="2171275"/>
            <a:ext cx="6291874" cy="2673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1"/>
          <p:cNvSpPr txBox="1">
            <a:spLocks noGrp="1"/>
          </p:cNvSpPr>
          <p:nvPr>
            <p:ph type="title"/>
          </p:nvPr>
        </p:nvSpPr>
        <p:spPr>
          <a:xfrm>
            <a:off x="623900" y="610795"/>
            <a:ext cx="7886700" cy="9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6：Language focus</a:t>
            </a:r>
            <a:endParaRPr/>
          </a:p>
        </p:txBody>
      </p:sp>
      <p:sp>
        <p:nvSpPr>
          <p:cNvPr id="380" name="Google Shape;380;p51"/>
          <p:cNvSpPr txBox="1">
            <a:spLocks noGrp="1"/>
          </p:cNvSpPr>
          <p:nvPr>
            <p:ph type="body" idx="1"/>
          </p:nvPr>
        </p:nvSpPr>
        <p:spPr>
          <a:xfrm>
            <a:off x="623900" y="1703771"/>
            <a:ext cx="7886700" cy="3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Vocabulary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Sentence Patterns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Others</a:t>
            </a:r>
            <a:endParaRPr/>
          </a:p>
        </p:txBody>
      </p:sp>
      <p:sp>
        <p:nvSpPr>
          <p:cNvPr id="381" name="Google Shape;381;p51"/>
          <p:cNvSpPr txBox="1"/>
          <p:nvPr/>
        </p:nvSpPr>
        <p:spPr>
          <a:xfrm>
            <a:off x="7834475" y="4317075"/>
            <a:ext cx="82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alibri"/>
                <a:ea typeface="Calibri"/>
                <a:cs typeface="Calibri"/>
                <a:sym typeface="Calibri"/>
              </a:rPr>
              <a:t>20 mins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2"/>
          <p:cNvSpPr txBox="1"/>
          <p:nvPr/>
        </p:nvSpPr>
        <p:spPr>
          <a:xfrm>
            <a:off x="589100" y="805100"/>
            <a:ext cx="8306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52"/>
          <p:cNvSpPr txBox="1"/>
          <p:nvPr/>
        </p:nvSpPr>
        <p:spPr>
          <a:xfrm>
            <a:off x="479425" y="540000"/>
            <a:ext cx="8338800" cy="4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Vocabulary: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family, dad, mom, brother, sister, grandpa, grandma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love, say, feel, do, talk, listen,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Sentence: 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What do you see?/ What do you hear?/ 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What can we do?/ What can we say?/ Have you tried? 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How do you feel?/How does your ______ feel?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Look at them and listen carefully.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dirty="0"/>
              <a:t>Others: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9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700"/>
          </a:p>
        </p:txBody>
      </p:sp>
      <p:grpSp>
        <p:nvGrpSpPr>
          <p:cNvPr id="10" name="群組 9"/>
          <p:cNvGrpSpPr/>
          <p:nvPr/>
        </p:nvGrpSpPr>
        <p:grpSpPr>
          <a:xfrm>
            <a:off x="660242" y="1009650"/>
            <a:ext cx="7823517" cy="3767882"/>
            <a:chOff x="888367" y="1512802"/>
            <a:chExt cx="15647033" cy="753576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17426" y="1960833"/>
              <a:ext cx="15217974" cy="707521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7426" y="2244992"/>
              <a:ext cx="14684575" cy="65068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-780715">
              <a:off x="888367" y="7010225"/>
              <a:ext cx="2095490" cy="20383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4375767" y="1512802"/>
              <a:ext cx="1232995" cy="1658061"/>
            </a:xfrm>
            <a:prstGeom prst="rect">
              <a:avLst/>
            </a:prstGeom>
          </p:spPr>
        </p:pic>
      </p:grpSp>
      <p:sp>
        <p:nvSpPr>
          <p:cNvPr id="12" name="TextBox 9"/>
          <p:cNvSpPr txBox="1"/>
          <p:nvPr/>
        </p:nvSpPr>
        <p:spPr>
          <a:xfrm>
            <a:off x="1746178" y="438150"/>
            <a:ext cx="5683322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200"/>
              </a:lnSpc>
            </a:pP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國立臺中教育大學英語學系 </a:t>
            </a:r>
            <a:r>
              <a:rPr lang="en-US" altLang="zh-TW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|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 國小雙語教學教師社群基地計畫</a:t>
            </a:r>
            <a:endParaRPr lang="en-US" altLang="zh-TW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200"/>
              </a:lnSpc>
            </a:pPr>
            <a:r>
              <a:rPr lang="zh-TW" altLang="en-US" sz="16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參與本次共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備教師名冊</a:t>
            </a:r>
            <a:endParaRPr lang="en-US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854971" y="1890454"/>
            <a:ext cx="2374129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臺中市大甲區文武國小　　何昀珊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臺中巿清水區建國國小　　王定國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臺中教育大學附設實小　　吳信慧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南投縣南投市平和國小　　劉坤榮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臺中市烏日區溪尾國小　　許孆尹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南投縣南投市平和國小　　何佳樺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臺中市龍井區龍海國小　　王梅華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臺中市太平區坪林國小　　簡依萍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 中 市西區大同國小　　施緯華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臺中市南屯區惠文國小　　盧炳仁</a:t>
            </a:r>
            <a:endParaRPr 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4" name="TextBox 9"/>
          <p:cNvSpPr txBox="1"/>
          <p:nvPr/>
        </p:nvSpPr>
        <p:spPr>
          <a:xfrm>
            <a:off x="4971480" y="1885950"/>
            <a:ext cx="2374200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臺中市大甲區順天國小　　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呉浪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楨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新北市新莊區新泰國小　　顏正文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臺中市梧棲區中正國小　　蔡鈺顏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 中 市東區力行國小　　詹鈞鈞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彰化縣大村鄉大村國小　　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黄珮真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彰化縣大村鄉大村國小　　張雅茹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臺中市太平區中華國小　　詹晏瑜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彰化縣秀水鄉明正國小　　莊惠涓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 中 市西區中正國小　　劉郁宜</a:t>
            </a:r>
            <a:endParaRPr lang="en-US" altLang="zh-TW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國立屏東大學附設實小　　顏慈怡</a:t>
            </a:r>
            <a:endParaRPr 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648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12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1：Topic</a:t>
            </a:r>
            <a:endParaRPr/>
          </a:p>
        </p:txBody>
      </p:sp>
      <p:sp>
        <p:nvSpPr>
          <p:cNvPr id="280" name="Google Shape;280;p39"/>
          <p:cNvSpPr txBox="1">
            <a:spLocks noGrp="1"/>
          </p:cNvSpPr>
          <p:nvPr>
            <p:ph type="body" idx="1"/>
          </p:nvPr>
        </p:nvSpPr>
        <p:spPr>
          <a:xfrm>
            <a:off x="623888" y="2874125"/>
            <a:ext cx="7886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Choose a topic from your course.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Think/talk about why you choose the topic.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AutoNum type="arabicPeriod"/>
            </a:pPr>
            <a:r>
              <a:rPr lang="zh-TW">
                <a:solidFill>
                  <a:srgbClr val="2F5496"/>
                </a:solidFill>
              </a:rPr>
              <a:t>Share.</a:t>
            </a:r>
            <a:endParaRPr>
              <a:solidFill>
                <a:srgbClr val="2F549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6200" y="689750"/>
            <a:ext cx="5251599" cy="408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2：Objectives</a:t>
            </a:r>
            <a:endParaRPr/>
          </a:p>
        </p:txBody>
      </p:sp>
      <p:sp>
        <p:nvSpPr>
          <p:cNvPr id="291" name="Google Shape;291;p41"/>
          <p:cNvSpPr txBox="1">
            <a:spLocks noGrp="1"/>
          </p:cNvSpPr>
          <p:nvPr>
            <p:ph type="body" idx="1"/>
          </p:nvPr>
        </p:nvSpPr>
        <p:spPr>
          <a:xfrm>
            <a:off x="623900" y="2822775"/>
            <a:ext cx="7886700" cy="1626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AutoNum type="arabicPeriod"/>
            </a:pPr>
            <a:r>
              <a:rPr lang="zh-TW" sz="2800">
                <a:solidFill>
                  <a:srgbClr val="2F5496"/>
                </a:solidFill>
              </a:rPr>
              <a:t>Core competencies</a:t>
            </a:r>
            <a:endParaRPr sz="2800">
              <a:solidFill>
                <a:srgbClr val="2F5496"/>
              </a:solidFill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AutoNum type="arabicPeriod"/>
            </a:pPr>
            <a:r>
              <a:rPr lang="zh-TW" sz="2800">
                <a:solidFill>
                  <a:srgbClr val="2F5496"/>
                </a:solidFill>
              </a:rPr>
              <a:t>Learning outcomes</a:t>
            </a:r>
            <a:endParaRPr sz="2800">
              <a:solidFill>
                <a:srgbClr val="2F5496"/>
              </a:solidFill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AutoNum type="arabicPeriod"/>
            </a:pPr>
            <a:r>
              <a:rPr lang="zh-TW" sz="2800">
                <a:solidFill>
                  <a:srgbClr val="2F5496"/>
                </a:solidFill>
              </a:rPr>
              <a:t>Learning contents</a:t>
            </a:r>
            <a:endParaRPr sz="2800">
              <a:solidFill>
                <a:srgbClr val="2F5496"/>
              </a:solidFill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2800"/>
              <a:buAutoNum type="arabicPeriod"/>
            </a:pPr>
            <a:r>
              <a:rPr lang="zh-TW" sz="2800">
                <a:solidFill>
                  <a:srgbClr val="2F5496"/>
                </a:solidFill>
              </a:rPr>
              <a:t>Learning objectives</a:t>
            </a:r>
            <a:endParaRPr sz="2800"/>
          </a:p>
        </p:txBody>
      </p:sp>
      <p:sp>
        <p:nvSpPr>
          <p:cNvPr id="292" name="Google Shape;292;p41"/>
          <p:cNvSpPr txBox="1"/>
          <p:nvPr/>
        </p:nvSpPr>
        <p:spPr>
          <a:xfrm>
            <a:off x="8023400" y="4381500"/>
            <a:ext cx="829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alibri"/>
                <a:ea typeface="Calibri"/>
                <a:cs typeface="Calibri"/>
                <a:sym typeface="Calibri"/>
              </a:rPr>
              <a:t>20 mins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" name="Google Shape;297;p42"/>
          <p:cNvGraphicFramePr/>
          <p:nvPr/>
        </p:nvGraphicFramePr>
        <p:xfrm>
          <a:off x="233687" y="413754"/>
          <a:ext cx="8402975" cy="4197400"/>
        </p:xfrm>
        <a:graphic>
          <a:graphicData uri="http://schemas.openxmlformats.org/drawingml/2006/table">
            <a:tbl>
              <a:tblPr firstRow="1" bandRow="1">
                <a:noFill/>
                <a:tableStyleId>{E37B4C1C-3208-446A-8EB7-90F77FC56AD8}</a:tableStyleId>
              </a:tblPr>
              <a:tblGrid>
                <a:gridCol w="322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chemeClr val="lt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Topic/ Grade/ Subject</a:t>
                      </a:r>
                      <a:endParaRPr sz="700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rgbClr val="FF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I Love My Family/ G2 / Health Education</a:t>
                      </a:r>
                      <a:endParaRPr sz="1400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7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7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8" name="Google Shape;298;p42"/>
          <p:cNvSpPr txBox="1"/>
          <p:nvPr/>
        </p:nvSpPr>
        <p:spPr>
          <a:xfrm>
            <a:off x="1672500" y="976050"/>
            <a:ext cx="19536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Learning Outcomes</a:t>
            </a:r>
            <a:endParaRPr sz="200"/>
          </a:p>
        </p:txBody>
      </p:sp>
      <p:sp>
        <p:nvSpPr>
          <p:cNvPr id="299" name="Google Shape;299;p42"/>
          <p:cNvSpPr txBox="1"/>
          <p:nvPr/>
        </p:nvSpPr>
        <p:spPr>
          <a:xfrm>
            <a:off x="726600" y="1994550"/>
            <a:ext cx="21624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Learning Conten</a:t>
            </a:r>
            <a:r>
              <a:rPr lang="zh-TW" sz="27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ts</a:t>
            </a:r>
            <a:endParaRPr sz="500"/>
          </a:p>
        </p:txBody>
      </p:sp>
      <p:sp>
        <p:nvSpPr>
          <p:cNvPr id="300" name="Google Shape;300;p42"/>
          <p:cNvSpPr/>
          <p:nvPr/>
        </p:nvSpPr>
        <p:spPr>
          <a:xfrm>
            <a:off x="3606350" y="1016850"/>
            <a:ext cx="50790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700">
                <a:solidFill>
                  <a:schemeClr val="lt1"/>
                </a:solidFill>
              </a:rPr>
              <a:t>3b-I-2 能於引導下，表現簡易的人際溝通互動技能。</a:t>
            </a:r>
            <a:endParaRPr sz="31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01" name="Google Shape;301;p42"/>
          <p:cNvSpPr/>
          <p:nvPr/>
        </p:nvSpPr>
        <p:spPr>
          <a:xfrm>
            <a:off x="275425" y="2896175"/>
            <a:ext cx="31131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>
                <a:solidFill>
                  <a:schemeClr val="lt1"/>
                </a:solidFill>
              </a:rPr>
              <a:t>Fa-I-2 與家人及朋友和諧相處的方式。</a:t>
            </a:r>
            <a:endParaRPr sz="29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02" name="Google Shape;302;p42"/>
          <p:cNvSpPr/>
          <p:nvPr/>
        </p:nvSpPr>
        <p:spPr>
          <a:xfrm>
            <a:off x="3647750" y="2799125"/>
            <a:ext cx="4939800" cy="1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Learning Objectives</a:t>
            </a:r>
            <a:endParaRPr sz="2100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SWBAT……</a:t>
            </a:r>
            <a:endParaRPr sz="2100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1.察覺到與家人的重要關係。</a:t>
            </a:r>
            <a:endParaRPr sz="2100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2.學習如何與家人及朋友和諧相處。</a:t>
            </a:r>
            <a:endParaRPr sz="2100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3.運用溝通技巧表達對家人的關愛。</a:t>
            </a:r>
            <a:endParaRPr sz="2100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cxnSp>
        <p:nvCxnSpPr>
          <p:cNvPr id="303" name="Google Shape;303;p42"/>
          <p:cNvCxnSpPr/>
          <p:nvPr/>
        </p:nvCxnSpPr>
        <p:spPr>
          <a:xfrm>
            <a:off x="275425" y="936425"/>
            <a:ext cx="3195000" cy="1806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3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3：Task</a:t>
            </a:r>
            <a:endParaRPr/>
          </a:p>
        </p:txBody>
      </p:sp>
      <p:sp>
        <p:nvSpPr>
          <p:cNvPr id="309" name="Google Shape;309;p43"/>
          <p:cNvSpPr txBox="1">
            <a:spLocks noGrp="1"/>
          </p:cNvSpPr>
          <p:nvPr>
            <p:ph type="body" idx="1"/>
          </p:nvPr>
        </p:nvSpPr>
        <p:spPr>
          <a:xfrm>
            <a:off x="623900" y="2668376"/>
            <a:ext cx="7886700" cy="19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Refer to the objectives</a:t>
            </a:r>
            <a:endParaRPr>
              <a:solidFill>
                <a:srgbClr val="2F5496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Set up final tasks of the topic：Performance Task.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Describe the task.</a:t>
            </a:r>
            <a:endParaRPr/>
          </a:p>
        </p:txBody>
      </p:sp>
      <p:sp>
        <p:nvSpPr>
          <p:cNvPr id="310" name="Google Shape;310;p43"/>
          <p:cNvSpPr txBox="1"/>
          <p:nvPr/>
        </p:nvSpPr>
        <p:spPr>
          <a:xfrm>
            <a:off x="8233275" y="4419200"/>
            <a:ext cx="82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20 mins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Task:愛要好好說</a:t>
            </a:r>
            <a:endParaRPr/>
          </a:p>
        </p:txBody>
      </p:sp>
      <p:sp>
        <p:nvSpPr>
          <p:cNvPr id="316" name="Google Shape;316;p4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Description: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/>
              <a:t>口頭發表或用寫或畫的方式，舉例與家人間的溝通，分享所運用的溝通技巧。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zh-TW"/>
              <a:t>Step 4：Rubrics</a:t>
            </a:r>
            <a:endParaRPr/>
          </a:p>
        </p:txBody>
      </p:sp>
      <p:sp>
        <p:nvSpPr>
          <p:cNvPr id="322" name="Google Shape;322;p45"/>
          <p:cNvSpPr txBox="1">
            <a:spLocks noGrp="1"/>
          </p:cNvSpPr>
          <p:nvPr>
            <p:ph type="body" idx="1"/>
          </p:nvPr>
        </p:nvSpPr>
        <p:spPr>
          <a:xfrm>
            <a:off x="623888" y="2668385"/>
            <a:ext cx="7886700" cy="21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Refer to the objectives.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Find out the critieria.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AutoNum type="arabicPeriod"/>
            </a:pPr>
            <a:r>
              <a:rPr lang="zh-TW">
                <a:solidFill>
                  <a:srgbClr val="2F5496"/>
                </a:solidFill>
              </a:rPr>
              <a:t>Rubrics of evaluation</a:t>
            </a:r>
            <a:endParaRPr/>
          </a:p>
        </p:txBody>
      </p:sp>
      <p:sp>
        <p:nvSpPr>
          <p:cNvPr id="323" name="Google Shape;323;p45"/>
          <p:cNvSpPr txBox="1"/>
          <p:nvPr/>
        </p:nvSpPr>
        <p:spPr>
          <a:xfrm>
            <a:off x="8233275" y="4419200"/>
            <a:ext cx="82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20 mins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" name="Google Shape;328;p46"/>
          <p:cNvGraphicFramePr/>
          <p:nvPr/>
        </p:nvGraphicFramePr>
        <p:xfrm>
          <a:off x="513450" y="379700"/>
          <a:ext cx="8203950" cy="4467000"/>
        </p:xfrm>
        <a:graphic>
          <a:graphicData uri="http://schemas.openxmlformats.org/drawingml/2006/table">
            <a:tbl>
              <a:tblPr>
                <a:noFill/>
                <a:tableStyleId>{236E2B1F-C939-41AF-BF71-FA5E3C3C916F}</a:tableStyleId>
              </a:tblPr>
              <a:tblGrid>
                <a:gridCol w="246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3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99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Rubrics for Show and Tell (</a:t>
                      </a:r>
                      <a:r>
                        <a:rPr lang="zh-TW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愛要好好說</a:t>
                      </a:r>
                      <a:r>
                        <a:rPr lang="zh-TW"/>
                        <a:t>)</a:t>
                      </a:r>
                      <a:endParaRPr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9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Unit:</a:t>
                      </a:r>
                      <a:r>
                        <a:rPr lang="zh-TW" u="sng"/>
                        <a:t>  I Love My Family </a:t>
                      </a:r>
                      <a:r>
                        <a:rPr lang="zh-TW"/>
                        <a:t>         Class: _______ Name: _____ No. ______ </a:t>
                      </a:r>
                      <a:r>
                        <a:rPr lang="zh-TW" u="sng"/>
                        <a:t>   </a:t>
                      </a:r>
                      <a:endParaRPr u="sng"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Clear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圖文清楚，容易閱讀</a:t>
                      </a:r>
                      <a:endParaRPr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Loud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報告分享時，聲音大聲清楚</a:t>
                      </a:r>
                      <a:endParaRPr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Content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清楚說明事件與解決方法</a:t>
                      </a:r>
                      <a:endParaRPr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Stage Manner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眼睛看觀眾、身體不亂動</a:t>
                      </a:r>
                      <a:endParaRPr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99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              Super                       Good                       Not Yet Ready           Reviewer: _____________</a:t>
                      </a:r>
                      <a:endParaRPr/>
                    </a:p>
                  </a:txBody>
                  <a:tcPr marL="91425" marR="91425" marT="91425" marB="91425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29" name="Google Shape;329;p46"/>
          <p:cNvSpPr/>
          <p:nvPr/>
        </p:nvSpPr>
        <p:spPr>
          <a:xfrm>
            <a:off x="5693550" y="1367100"/>
            <a:ext cx="279900" cy="260700"/>
          </a:xfrm>
          <a:prstGeom prst="heart">
            <a:avLst/>
          </a:pr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46"/>
          <p:cNvSpPr/>
          <p:nvPr/>
        </p:nvSpPr>
        <p:spPr>
          <a:xfrm>
            <a:off x="7631050" y="1370325"/>
            <a:ext cx="281950" cy="257475"/>
          </a:xfrm>
          <a:prstGeom prst="flowChartExtra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46"/>
          <p:cNvSpPr/>
          <p:nvPr/>
        </p:nvSpPr>
        <p:spPr>
          <a:xfrm>
            <a:off x="3753950" y="1370363"/>
            <a:ext cx="282000" cy="257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46"/>
          <p:cNvSpPr/>
          <p:nvPr/>
        </p:nvSpPr>
        <p:spPr>
          <a:xfrm>
            <a:off x="1101300" y="4494988"/>
            <a:ext cx="282000" cy="257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46"/>
          <p:cNvSpPr/>
          <p:nvPr/>
        </p:nvSpPr>
        <p:spPr>
          <a:xfrm>
            <a:off x="2696725" y="4491725"/>
            <a:ext cx="279900" cy="260700"/>
          </a:xfrm>
          <a:prstGeom prst="heart">
            <a:avLst/>
          </a:prstGeom>
          <a:solidFill>
            <a:srgbClr val="0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46"/>
          <p:cNvSpPr/>
          <p:nvPr/>
        </p:nvSpPr>
        <p:spPr>
          <a:xfrm>
            <a:off x="4290050" y="4494950"/>
            <a:ext cx="281950" cy="257475"/>
          </a:xfrm>
          <a:prstGeom prst="flowChartExtra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895</Words>
  <Application>Microsoft Office PowerPoint</Application>
  <PresentationFormat>如螢幕大小 (16:9)</PresentationFormat>
  <Paragraphs>123</Paragraphs>
  <Slides>16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16</vt:i4>
      </vt:variant>
    </vt:vector>
  </HeadingPairs>
  <TitlesOfParts>
    <vt:vector size="28" baseType="lpstr">
      <vt:lpstr>Arial</vt:lpstr>
      <vt:lpstr>KG Primary Penmanship</vt:lpstr>
      <vt:lpstr>Audiowide</vt:lpstr>
      <vt:lpstr>MS UI Gothic</vt:lpstr>
      <vt:lpstr>DFKai-SB</vt:lpstr>
      <vt:lpstr>Calibri</vt:lpstr>
      <vt:lpstr>新細明體</vt:lpstr>
      <vt:lpstr>Nunito</vt:lpstr>
      <vt:lpstr>Arimo</vt:lpstr>
      <vt:lpstr>Shift</vt:lpstr>
      <vt:lpstr>Office 佈景主題</vt:lpstr>
      <vt:lpstr>Office 佈景主題</vt:lpstr>
      <vt:lpstr>PowerPoint 簡報</vt:lpstr>
      <vt:lpstr>Step 1：Topic</vt:lpstr>
      <vt:lpstr>PowerPoint 簡報</vt:lpstr>
      <vt:lpstr>Step 2：Objectives</vt:lpstr>
      <vt:lpstr>PowerPoint 簡報</vt:lpstr>
      <vt:lpstr>Step 3：Task</vt:lpstr>
      <vt:lpstr>Task:愛要好好說</vt:lpstr>
      <vt:lpstr>Step 4：Rubrics</vt:lpstr>
      <vt:lpstr>PowerPoint 簡報</vt:lpstr>
      <vt:lpstr>Step 5：Create meaningful learning contexts (Content)情境脈絡的創造</vt:lpstr>
      <vt:lpstr>Period1 我愛家人</vt:lpstr>
      <vt:lpstr>Period2 家人悄悄話  </vt:lpstr>
      <vt:lpstr>Period3  愛要好好說-你說了嗎？</vt:lpstr>
      <vt:lpstr>Step 6：Language focus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NTCU BERC</cp:lastModifiedBy>
  <cp:revision>6</cp:revision>
  <dcterms:modified xsi:type="dcterms:W3CDTF">2022-03-28T07:09:42Z</dcterms:modified>
</cp:coreProperties>
</file>